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7" r:id="rId21"/>
    <p:sldId id="278" r:id="rId22"/>
    <p:sldId id="279" r:id="rId23"/>
    <p:sldId id="280"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Lst>
  <p:sldSz cx="18288000" cy="10287000"/>
  <p:notesSz cx="6858000" cy="9144000"/>
  <p:embeddedFontLst>
    <p:embeddedFont>
      <p:font typeface="Bernoru" panose="020B0604020202020204" charset="0"/>
      <p:regular r:id="rId66"/>
    </p:embeddedFont>
    <p:embeddedFont>
      <p:font typeface="Calibri" panose="020F0502020204030204" pitchFamily="34" charset="0"/>
      <p:regular r:id="rId67"/>
      <p:bold r:id="rId68"/>
      <p:italic r:id="rId69"/>
      <p:boldItalic r:id="rId70"/>
    </p:embeddedFont>
    <p:embeddedFont>
      <p:font typeface="Garet" panose="020B0604020202020204" charset="0"/>
      <p:regular r:id="rId71"/>
    </p:embeddedFont>
    <p:embeddedFont>
      <p:font typeface="Garet Bold" panose="020B0604020202020204" charset="0"/>
      <p:regular r:id="rId72"/>
    </p:embeddedFont>
    <p:embeddedFont>
      <p:font typeface="Kollektif" panose="020B0604020202020204" charset="0"/>
      <p:regular r:id="rId73"/>
    </p:embeddedFont>
    <p:embeddedFont>
      <p:font typeface="Times New Roman" panose="02020603050405020304" pitchFamily="18" charset="0"/>
      <p:regular r:id="rId74"/>
    </p:embeddedFont>
    <p:embeddedFont>
      <p:font typeface="Yeseva One" panose="020B0604020202020204" charset="0"/>
      <p:regular r:id="rId7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0" d="100"/>
          <a:sy n="40" d="100"/>
        </p:scale>
        <p:origin x="900" y="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3.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1.fntdata"/><Relationship Id="rId74" Type="http://schemas.openxmlformats.org/officeDocument/2006/relationships/font" Target="fonts/font9.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4.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8.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17.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9.sv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9.sv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2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9.sv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27.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9.svg"/><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9.svg"/><Relationship Id="rId7" Type="http://schemas.openxmlformats.org/officeDocument/2006/relationships/image" Target="../media/image35.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Freeform 3"/>
          <p:cNvSpPr/>
          <p:nvPr/>
        </p:nvSpPr>
        <p:spPr>
          <a:xfrm>
            <a:off x="7873067" y="233821"/>
            <a:ext cx="2541867" cy="2501197"/>
          </a:xfrm>
          <a:custGeom>
            <a:avLst/>
            <a:gdLst/>
            <a:ahLst/>
            <a:cxnLst/>
            <a:rect l="l" t="t" r="r" b="b"/>
            <a:pathLst>
              <a:path w="2541867" h="2501197">
                <a:moveTo>
                  <a:pt x="0" y="0"/>
                </a:moveTo>
                <a:lnTo>
                  <a:pt x="2541866" y="0"/>
                </a:lnTo>
                <a:lnTo>
                  <a:pt x="2541866" y="2501197"/>
                </a:lnTo>
                <a:lnTo>
                  <a:pt x="0" y="2501197"/>
                </a:lnTo>
                <a:lnTo>
                  <a:pt x="0" y="0"/>
                </a:lnTo>
                <a:close/>
              </a:path>
            </a:pathLst>
          </a:custGeom>
          <a:blipFill>
            <a:blip r:embed="rId3"/>
            <a:stretch>
              <a:fillRect/>
            </a:stretch>
          </a:blipFill>
        </p:spPr>
      </p:sp>
      <p:sp>
        <p:nvSpPr>
          <p:cNvPr id="4" name="TextBox 4"/>
          <p:cNvSpPr txBox="1"/>
          <p:nvPr/>
        </p:nvSpPr>
        <p:spPr>
          <a:xfrm>
            <a:off x="0" y="4644433"/>
            <a:ext cx="18288000" cy="1972816"/>
          </a:xfrm>
          <a:prstGeom prst="rect">
            <a:avLst/>
          </a:prstGeom>
        </p:spPr>
        <p:txBody>
          <a:bodyPr lIns="0" tIns="0" rIns="0" bIns="0" rtlCol="0" anchor="t">
            <a:spAutoFit/>
          </a:bodyPr>
          <a:lstStyle/>
          <a:p>
            <a:pPr algn="ctr">
              <a:lnSpc>
                <a:spcPts val="9632"/>
              </a:lnSpc>
            </a:pPr>
            <a:r>
              <a:rPr lang="en-US" sz="6880">
                <a:solidFill>
                  <a:srgbClr val="0D0F68"/>
                </a:solidFill>
                <a:latin typeface="Yeseva One"/>
              </a:rPr>
              <a:t>Data Mining For Business Intelligence;</a:t>
            </a:r>
          </a:p>
          <a:p>
            <a:pPr algn="ctr">
              <a:lnSpc>
                <a:spcPts val="5992"/>
              </a:lnSpc>
            </a:pPr>
            <a:r>
              <a:rPr lang="en-US" sz="4280">
                <a:solidFill>
                  <a:srgbClr val="0D0F68"/>
                </a:solidFill>
                <a:latin typeface="Yeseva One"/>
              </a:rPr>
              <a:t>Data Mining Tools &amp; Techniques for Business Intelligence</a:t>
            </a:r>
          </a:p>
        </p:txBody>
      </p:sp>
      <p:sp>
        <p:nvSpPr>
          <p:cNvPr id="5" name="TextBox 5"/>
          <p:cNvSpPr txBox="1"/>
          <p:nvPr/>
        </p:nvSpPr>
        <p:spPr>
          <a:xfrm>
            <a:off x="3303711" y="7214610"/>
            <a:ext cx="11680579" cy="1545590"/>
          </a:xfrm>
          <a:prstGeom prst="rect">
            <a:avLst/>
          </a:prstGeom>
        </p:spPr>
        <p:txBody>
          <a:bodyPr lIns="0" tIns="0" rIns="0" bIns="0" rtlCol="0" anchor="t">
            <a:spAutoFit/>
          </a:bodyPr>
          <a:lstStyle/>
          <a:p>
            <a:pPr algn="ctr">
              <a:lnSpc>
                <a:spcPts val="7279"/>
              </a:lnSpc>
            </a:pPr>
            <a:r>
              <a:rPr lang="en-US" sz="5199">
                <a:solidFill>
                  <a:srgbClr val="0D0F68"/>
                </a:solidFill>
                <a:latin typeface="Garet"/>
              </a:rPr>
              <a:t>By Lamiss Gargouri</a:t>
            </a:r>
          </a:p>
          <a:p>
            <a:pPr algn="ctr">
              <a:lnSpc>
                <a:spcPts val="5040"/>
              </a:lnSpc>
            </a:pPr>
            <a:r>
              <a:rPr lang="en-US" sz="3600">
                <a:solidFill>
                  <a:srgbClr val="0D0F68"/>
                </a:solidFill>
                <a:latin typeface="Garet"/>
              </a:rPr>
              <a:t>Advisor: Mr Atinç Yilmaz</a:t>
            </a:r>
          </a:p>
        </p:txBody>
      </p:sp>
      <p:sp>
        <p:nvSpPr>
          <p:cNvPr id="6" name="TextBox 6"/>
          <p:cNvSpPr txBox="1"/>
          <p:nvPr/>
        </p:nvSpPr>
        <p:spPr>
          <a:xfrm>
            <a:off x="3303711" y="2965394"/>
            <a:ext cx="11680579" cy="514350"/>
          </a:xfrm>
          <a:prstGeom prst="rect">
            <a:avLst/>
          </a:prstGeom>
        </p:spPr>
        <p:txBody>
          <a:bodyPr lIns="0" tIns="0" rIns="0" bIns="0" rtlCol="0" anchor="t">
            <a:spAutoFit/>
          </a:bodyPr>
          <a:lstStyle/>
          <a:p>
            <a:pPr algn="ctr">
              <a:lnSpc>
                <a:spcPts val="4200"/>
              </a:lnSpc>
            </a:pPr>
            <a:r>
              <a:rPr lang="en-US" sz="3000">
                <a:solidFill>
                  <a:srgbClr val="0D0F68"/>
                </a:solidFill>
                <a:latin typeface="Garet"/>
              </a:rPr>
              <a:t>Bahçeşehir University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1601846" y="419788"/>
            <a:ext cx="7163655" cy="1217823"/>
            <a:chOff x="0" y="0"/>
            <a:chExt cx="1886724" cy="320744"/>
          </a:xfrm>
        </p:grpSpPr>
        <p:sp>
          <p:nvSpPr>
            <p:cNvPr id="7" name="Freeform 7"/>
            <p:cNvSpPr/>
            <p:nvPr/>
          </p:nvSpPr>
          <p:spPr>
            <a:xfrm>
              <a:off x="0" y="0"/>
              <a:ext cx="1886724" cy="320744"/>
            </a:xfrm>
            <a:custGeom>
              <a:avLst/>
              <a:gdLst/>
              <a:ahLst/>
              <a:cxnLst/>
              <a:rect l="l" t="t" r="r" b="b"/>
              <a:pathLst>
                <a:path w="1886724" h="320744">
                  <a:moveTo>
                    <a:pt x="55117" y="0"/>
                  </a:moveTo>
                  <a:lnTo>
                    <a:pt x="1831607" y="0"/>
                  </a:lnTo>
                  <a:cubicBezTo>
                    <a:pt x="1862047" y="0"/>
                    <a:pt x="1886724" y="24677"/>
                    <a:pt x="1886724" y="55117"/>
                  </a:cubicBezTo>
                  <a:lnTo>
                    <a:pt x="1886724" y="265627"/>
                  </a:lnTo>
                  <a:cubicBezTo>
                    <a:pt x="1886724" y="280245"/>
                    <a:pt x="1880917" y="294264"/>
                    <a:pt x="1870581" y="304600"/>
                  </a:cubicBezTo>
                  <a:cubicBezTo>
                    <a:pt x="1860244" y="314937"/>
                    <a:pt x="1846225" y="320744"/>
                    <a:pt x="1831607" y="320744"/>
                  </a:cubicBezTo>
                  <a:lnTo>
                    <a:pt x="55117" y="320744"/>
                  </a:lnTo>
                  <a:cubicBezTo>
                    <a:pt x="40499" y="320744"/>
                    <a:pt x="26480" y="314937"/>
                    <a:pt x="16143" y="304600"/>
                  </a:cubicBezTo>
                  <a:cubicBezTo>
                    <a:pt x="5807" y="294264"/>
                    <a:pt x="0" y="280245"/>
                    <a:pt x="0" y="265627"/>
                  </a:cubicBezTo>
                  <a:lnTo>
                    <a:pt x="0" y="55117"/>
                  </a:lnTo>
                  <a:cubicBezTo>
                    <a:pt x="0" y="40499"/>
                    <a:pt x="5807" y="26480"/>
                    <a:pt x="16143" y="16143"/>
                  </a:cubicBezTo>
                  <a:cubicBezTo>
                    <a:pt x="26480" y="5807"/>
                    <a:pt x="40499" y="0"/>
                    <a:pt x="55117" y="0"/>
                  </a:cubicBezTo>
                  <a:close/>
                </a:path>
              </a:pathLst>
            </a:custGeom>
            <a:solidFill>
              <a:srgbClr val="0D0F68"/>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12446545" y="600075"/>
            <a:ext cx="5474256" cy="672465"/>
          </a:xfrm>
          <a:prstGeom prst="rect">
            <a:avLst/>
          </a:prstGeom>
        </p:spPr>
        <p:txBody>
          <a:bodyPr lIns="0" tIns="0" rIns="0" bIns="0" rtlCol="0" anchor="t">
            <a:spAutoFit/>
          </a:bodyPr>
          <a:lstStyle/>
          <a:p>
            <a:pPr algn="ctr">
              <a:lnSpc>
                <a:spcPts val="5460"/>
              </a:lnSpc>
            </a:pPr>
            <a:r>
              <a:rPr lang="en-US" sz="3900">
                <a:solidFill>
                  <a:srgbClr val="FFFFFF"/>
                </a:solidFill>
                <a:latin typeface="Yeseva One"/>
              </a:rPr>
              <a:t>Business Intelligence</a:t>
            </a:r>
          </a:p>
        </p:txBody>
      </p:sp>
      <p:sp>
        <p:nvSpPr>
          <p:cNvPr id="10" name="TextBox 10"/>
          <p:cNvSpPr txBox="1"/>
          <p:nvPr/>
        </p:nvSpPr>
        <p:spPr>
          <a:xfrm>
            <a:off x="4124893" y="1879737"/>
            <a:ext cx="10038214" cy="1047750"/>
          </a:xfrm>
          <a:prstGeom prst="rect">
            <a:avLst/>
          </a:prstGeom>
        </p:spPr>
        <p:txBody>
          <a:bodyPr lIns="0" tIns="0" rIns="0" bIns="0" rtlCol="0" anchor="t">
            <a:spAutoFit/>
          </a:bodyPr>
          <a:lstStyle/>
          <a:p>
            <a:pPr algn="ctr">
              <a:lnSpc>
                <a:spcPts val="8400"/>
              </a:lnSpc>
            </a:pPr>
            <a:r>
              <a:rPr lang="en-US" sz="6000">
                <a:solidFill>
                  <a:srgbClr val="0D0F68"/>
                </a:solidFill>
                <a:latin typeface="Yeseva One Bold"/>
              </a:rPr>
              <a:t>Definition</a:t>
            </a:r>
          </a:p>
        </p:txBody>
      </p:sp>
      <p:sp>
        <p:nvSpPr>
          <p:cNvPr id="11" name="TextBox 11"/>
          <p:cNvSpPr txBox="1"/>
          <p:nvPr/>
        </p:nvSpPr>
        <p:spPr>
          <a:xfrm>
            <a:off x="2123695" y="3498987"/>
            <a:ext cx="14040611" cy="4899025"/>
          </a:xfrm>
          <a:prstGeom prst="rect">
            <a:avLst/>
          </a:prstGeom>
        </p:spPr>
        <p:txBody>
          <a:bodyPr lIns="0" tIns="0" rIns="0" bIns="0" rtlCol="0" anchor="t">
            <a:spAutoFit/>
          </a:bodyPr>
          <a:lstStyle/>
          <a:p>
            <a:pPr algn="ctr">
              <a:lnSpc>
                <a:spcPts val="5599"/>
              </a:lnSpc>
            </a:pPr>
            <a:r>
              <a:rPr lang="en-US" sz="3999">
                <a:solidFill>
                  <a:srgbClr val="0D0F68"/>
                </a:solidFill>
                <a:latin typeface="Garet"/>
              </a:rPr>
              <a:t>BI is the process of collecting, analyzing, and turning raw data into meaningful and actionable information for corporate decision-making. Advantages include improved decision-making, operational efficiency, enhanced data-driven strategies, better identification of opportunities and hazards, and improved performance and competitiveness.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
        <p:cNvGrpSpPr/>
        <p:nvPr/>
      </p:nvGrpSpPr>
      <p:grpSpPr>
        <a:xfrm>
          <a:off x="0" y="0"/>
          <a:ext cx="0" cy="0"/>
          <a:chOff x="0" y="0"/>
          <a:chExt cx="0" cy="0"/>
        </a:xfrm>
      </p:grpSpPr>
      <p:sp>
        <p:nvSpPr>
          <p:cNvPr id="2" name="Freeform 2"/>
          <p:cNvSpPr/>
          <p:nvPr/>
        </p:nvSpPr>
        <p:spPr>
          <a:xfrm rot="5400000">
            <a:off x="-439437" y="-2968934"/>
            <a:ext cx="6922219" cy="10911627"/>
          </a:xfrm>
          <a:custGeom>
            <a:avLst/>
            <a:gdLst/>
            <a:ahLst/>
            <a:cxnLst/>
            <a:rect l="l" t="t" r="r" b="b"/>
            <a:pathLst>
              <a:path w="6922219" h="10911627">
                <a:moveTo>
                  <a:pt x="0" y="0"/>
                </a:moveTo>
                <a:lnTo>
                  <a:pt x="6922219" y="0"/>
                </a:lnTo>
                <a:lnTo>
                  <a:pt x="6922219" y="10911627"/>
                </a:lnTo>
                <a:lnTo>
                  <a:pt x="0" y="10911627"/>
                </a:lnTo>
                <a:lnTo>
                  <a:pt x="0" y="0"/>
                </a:lnTo>
                <a:close/>
              </a:path>
            </a:pathLst>
          </a:custGeom>
          <a:blipFill>
            <a:blip r:embed="rId2">
              <a:extLst>
                <a:ext uri="{96DAC541-7B7A-43D3-8B79-37D633B846F1}">
                  <asvg:svgBlip xmlns:asvg="http://schemas.microsoft.com/office/drawing/2016/SVG/main" r:embed="rId3"/>
                </a:ext>
              </a:extLst>
            </a:blip>
            <a:stretch>
              <a:fillRect r="-61881"/>
            </a:stretch>
          </a:blipFill>
        </p:spPr>
      </p:sp>
      <p:grpSp>
        <p:nvGrpSpPr>
          <p:cNvPr id="3" name="Group 3"/>
          <p:cNvGrpSpPr/>
          <p:nvPr/>
        </p:nvGrpSpPr>
        <p:grpSpPr>
          <a:xfrm rot="-1751933">
            <a:off x="179230" y="2590504"/>
            <a:ext cx="20414930" cy="11270142"/>
            <a:chOff x="0" y="0"/>
            <a:chExt cx="5376772" cy="2968268"/>
          </a:xfrm>
        </p:grpSpPr>
        <p:sp>
          <p:nvSpPr>
            <p:cNvPr id="4" name="Freeform 4"/>
            <p:cNvSpPr/>
            <p:nvPr/>
          </p:nvSpPr>
          <p:spPr>
            <a:xfrm>
              <a:off x="0" y="0"/>
              <a:ext cx="5376772" cy="2968268"/>
            </a:xfrm>
            <a:custGeom>
              <a:avLst/>
              <a:gdLst/>
              <a:ahLst/>
              <a:cxnLst/>
              <a:rect l="l" t="t" r="r" b="b"/>
              <a:pathLst>
                <a:path w="5376772" h="2968268">
                  <a:moveTo>
                    <a:pt x="0" y="0"/>
                  </a:moveTo>
                  <a:lnTo>
                    <a:pt x="5376772" y="0"/>
                  </a:lnTo>
                  <a:lnTo>
                    <a:pt x="5376772" y="2968268"/>
                  </a:lnTo>
                  <a:lnTo>
                    <a:pt x="0" y="2968268"/>
                  </a:lnTo>
                  <a:close/>
                </a:path>
              </a:pathLst>
            </a:custGeom>
            <a:solidFill>
              <a:srgbClr val="0D0F68"/>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028700" y="1445320"/>
            <a:ext cx="7237570" cy="1694816"/>
          </a:xfrm>
          <a:prstGeom prst="rect">
            <a:avLst/>
          </a:prstGeom>
        </p:spPr>
        <p:txBody>
          <a:bodyPr lIns="0" tIns="0" rIns="0" bIns="0" rtlCol="0" anchor="t">
            <a:spAutoFit/>
          </a:bodyPr>
          <a:lstStyle/>
          <a:p>
            <a:pPr algn="ctr">
              <a:lnSpc>
                <a:spcPts val="6859"/>
              </a:lnSpc>
            </a:pPr>
            <a:r>
              <a:rPr lang="en-US" sz="4899">
                <a:solidFill>
                  <a:srgbClr val="0B1320"/>
                </a:solidFill>
                <a:latin typeface="League Spartan Bold"/>
              </a:rPr>
              <a:t>The Importance of Business Intelligence </a:t>
            </a:r>
          </a:p>
        </p:txBody>
      </p:sp>
      <p:sp>
        <p:nvSpPr>
          <p:cNvPr id="7" name="TextBox 7"/>
          <p:cNvSpPr txBox="1"/>
          <p:nvPr/>
        </p:nvSpPr>
        <p:spPr>
          <a:xfrm>
            <a:off x="7962768" y="4497150"/>
            <a:ext cx="7199299" cy="3354485"/>
          </a:xfrm>
          <a:prstGeom prst="rect">
            <a:avLst/>
          </a:prstGeom>
        </p:spPr>
        <p:txBody>
          <a:bodyPr lIns="0" tIns="0" rIns="0" bIns="0" rtlCol="0" anchor="t">
            <a:spAutoFit/>
          </a:bodyPr>
          <a:lstStyle/>
          <a:p>
            <a:pPr marL="750469" lvl="1" indent="-375234">
              <a:lnSpc>
                <a:spcPts val="5387"/>
              </a:lnSpc>
              <a:buFont typeface="Arial"/>
              <a:buChar char="•"/>
            </a:pPr>
            <a:r>
              <a:rPr lang="en-US" sz="3476">
                <a:solidFill>
                  <a:srgbClr val="FFFFFF"/>
                </a:solidFill>
                <a:latin typeface="Kollektif"/>
              </a:rPr>
              <a:t>Improved decision-making.</a:t>
            </a:r>
          </a:p>
          <a:p>
            <a:pPr marL="750469" lvl="1" indent="-375234">
              <a:lnSpc>
                <a:spcPts val="5387"/>
              </a:lnSpc>
              <a:buFont typeface="Arial"/>
              <a:buChar char="•"/>
            </a:pPr>
            <a:r>
              <a:rPr lang="en-US" sz="3476">
                <a:solidFill>
                  <a:srgbClr val="FFFFFF"/>
                </a:solidFill>
                <a:latin typeface="Kollektif"/>
              </a:rPr>
              <a:t>Increased efficiency.</a:t>
            </a:r>
          </a:p>
          <a:p>
            <a:pPr marL="750469" lvl="1" indent="-375234">
              <a:lnSpc>
                <a:spcPts val="5387"/>
              </a:lnSpc>
              <a:buFont typeface="Arial"/>
              <a:buChar char="•"/>
            </a:pPr>
            <a:r>
              <a:rPr lang="en-US" sz="3476">
                <a:solidFill>
                  <a:srgbClr val="FFFFFF"/>
                </a:solidFill>
                <a:latin typeface="Kollektif"/>
              </a:rPr>
              <a:t>Competitive advantage.</a:t>
            </a:r>
          </a:p>
          <a:p>
            <a:pPr marL="750469" lvl="1" indent="-375234">
              <a:lnSpc>
                <a:spcPts val="5387"/>
              </a:lnSpc>
              <a:buFont typeface="Arial"/>
              <a:buChar char="•"/>
            </a:pPr>
            <a:r>
              <a:rPr lang="en-US" sz="3476">
                <a:solidFill>
                  <a:srgbClr val="FFFFFF"/>
                </a:solidFill>
                <a:latin typeface="Kollektif"/>
              </a:rPr>
              <a:t>Improved customer satisfaction.</a:t>
            </a:r>
          </a:p>
          <a:p>
            <a:pPr marL="750469" lvl="1" indent="-375234">
              <a:lnSpc>
                <a:spcPts val="5387"/>
              </a:lnSpc>
              <a:buFont typeface="Arial"/>
              <a:buChar char="•"/>
            </a:pPr>
            <a:r>
              <a:rPr lang="en-US" sz="3476">
                <a:solidFill>
                  <a:srgbClr val="FFFFFF"/>
                </a:solidFill>
                <a:latin typeface="Kollektif"/>
              </a:rPr>
              <a:t>Enhanced risk management</a:t>
            </a:r>
          </a:p>
        </p:txBody>
      </p:sp>
      <p:grpSp>
        <p:nvGrpSpPr>
          <p:cNvPr id="8" name="Group 8"/>
          <p:cNvGrpSpPr/>
          <p:nvPr/>
        </p:nvGrpSpPr>
        <p:grpSpPr>
          <a:xfrm rot="-4667749">
            <a:off x="14350320" y="-3994161"/>
            <a:ext cx="3720768" cy="7555779"/>
            <a:chOff x="0" y="0"/>
            <a:chExt cx="979955" cy="1990000"/>
          </a:xfrm>
        </p:grpSpPr>
        <p:sp>
          <p:nvSpPr>
            <p:cNvPr id="9" name="Freeform 9"/>
            <p:cNvSpPr/>
            <p:nvPr/>
          </p:nvSpPr>
          <p:spPr>
            <a:xfrm>
              <a:off x="0" y="0"/>
              <a:ext cx="979955" cy="1989999"/>
            </a:xfrm>
            <a:custGeom>
              <a:avLst/>
              <a:gdLst/>
              <a:ahLst/>
              <a:cxnLst/>
              <a:rect l="l" t="t" r="r" b="b"/>
              <a:pathLst>
                <a:path w="979955" h="1989999">
                  <a:moveTo>
                    <a:pt x="0" y="0"/>
                  </a:moveTo>
                  <a:lnTo>
                    <a:pt x="979955" y="0"/>
                  </a:lnTo>
                  <a:lnTo>
                    <a:pt x="979955" y="1989999"/>
                  </a:lnTo>
                  <a:lnTo>
                    <a:pt x="0" y="1989999"/>
                  </a:lnTo>
                  <a:close/>
                </a:path>
              </a:pathLst>
            </a:custGeom>
            <a:solidFill>
              <a:srgbClr val="C5E3F2"/>
            </a:solidFill>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rot="1970442">
            <a:off x="10642332" y="3587829"/>
            <a:ext cx="11643412" cy="0"/>
          </a:xfrm>
          <a:prstGeom prst="line">
            <a:avLst/>
          </a:prstGeom>
          <a:ln w="38100" cap="flat">
            <a:solidFill>
              <a:srgbClr val="F3F6FA"/>
            </a:solidFill>
            <a:prstDash val="solid"/>
            <a:headEnd type="none" w="sm" len="sm"/>
            <a:tailEnd type="none" w="sm" len="sm"/>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
        <p:cNvGrpSpPr/>
        <p:nvPr/>
      </p:nvGrpSpPr>
      <p:grpSpPr>
        <a:xfrm>
          <a:off x="0" y="0"/>
          <a:ext cx="0" cy="0"/>
          <a:chOff x="0" y="0"/>
          <a:chExt cx="0" cy="0"/>
        </a:xfrm>
      </p:grpSpPr>
      <p:sp>
        <p:nvSpPr>
          <p:cNvPr id="2" name="Freeform 2"/>
          <p:cNvSpPr/>
          <p:nvPr/>
        </p:nvSpPr>
        <p:spPr>
          <a:xfrm rot="5400000">
            <a:off x="-439437" y="-2968934"/>
            <a:ext cx="6922219" cy="10911627"/>
          </a:xfrm>
          <a:custGeom>
            <a:avLst/>
            <a:gdLst/>
            <a:ahLst/>
            <a:cxnLst/>
            <a:rect l="l" t="t" r="r" b="b"/>
            <a:pathLst>
              <a:path w="6922219" h="10911627">
                <a:moveTo>
                  <a:pt x="0" y="0"/>
                </a:moveTo>
                <a:lnTo>
                  <a:pt x="6922219" y="0"/>
                </a:lnTo>
                <a:lnTo>
                  <a:pt x="6922219" y="10911627"/>
                </a:lnTo>
                <a:lnTo>
                  <a:pt x="0" y="10911627"/>
                </a:lnTo>
                <a:lnTo>
                  <a:pt x="0" y="0"/>
                </a:lnTo>
                <a:close/>
              </a:path>
            </a:pathLst>
          </a:custGeom>
          <a:blipFill>
            <a:blip r:embed="rId2">
              <a:extLst>
                <a:ext uri="{96DAC541-7B7A-43D3-8B79-37D633B846F1}">
                  <asvg:svgBlip xmlns:asvg="http://schemas.microsoft.com/office/drawing/2016/SVG/main" r:embed="rId3"/>
                </a:ext>
              </a:extLst>
            </a:blip>
            <a:stretch>
              <a:fillRect r="-61881"/>
            </a:stretch>
          </a:blipFill>
        </p:spPr>
      </p:sp>
      <p:grpSp>
        <p:nvGrpSpPr>
          <p:cNvPr id="3" name="Group 3"/>
          <p:cNvGrpSpPr/>
          <p:nvPr/>
        </p:nvGrpSpPr>
        <p:grpSpPr>
          <a:xfrm rot="-1751933">
            <a:off x="179230" y="2590504"/>
            <a:ext cx="20414930" cy="11270142"/>
            <a:chOff x="0" y="0"/>
            <a:chExt cx="5376772" cy="2968268"/>
          </a:xfrm>
        </p:grpSpPr>
        <p:sp>
          <p:nvSpPr>
            <p:cNvPr id="4" name="Freeform 4"/>
            <p:cNvSpPr/>
            <p:nvPr/>
          </p:nvSpPr>
          <p:spPr>
            <a:xfrm>
              <a:off x="0" y="0"/>
              <a:ext cx="5376772" cy="2968268"/>
            </a:xfrm>
            <a:custGeom>
              <a:avLst/>
              <a:gdLst/>
              <a:ahLst/>
              <a:cxnLst/>
              <a:rect l="l" t="t" r="r" b="b"/>
              <a:pathLst>
                <a:path w="5376772" h="2968268">
                  <a:moveTo>
                    <a:pt x="0" y="0"/>
                  </a:moveTo>
                  <a:lnTo>
                    <a:pt x="5376772" y="0"/>
                  </a:lnTo>
                  <a:lnTo>
                    <a:pt x="5376772" y="2968268"/>
                  </a:lnTo>
                  <a:lnTo>
                    <a:pt x="0" y="2968268"/>
                  </a:lnTo>
                  <a:close/>
                </a:path>
              </a:pathLst>
            </a:custGeom>
            <a:solidFill>
              <a:srgbClr val="0D0F68"/>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028700" y="1445320"/>
            <a:ext cx="7237570" cy="1694816"/>
          </a:xfrm>
          <a:prstGeom prst="rect">
            <a:avLst/>
          </a:prstGeom>
        </p:spPr>
        <p:txBody>
          <a:bodyPr lIns="0" tIns="0" rIns="0" bIns="0" rtlCol="0" anchor="t">
            <a:spAutoFit/>
          </a:bodyPr>
          <a:lstStyle/>
          <a:p>
            <a:pPr algn="ctr">
              <a:lnSpc>
                <a:spcPts val="6859"/>
              </a:lnSpc>
            </a:pPr>
            <a:r>
              <a:rPr lang="en-US" sz="4899">
                <a:solidFill>
                  <a:srgbClr val="0B1320"/>
                </a:solidFill>
                <a:latin typeface="League Spartan Bold"/>
              </a:rPr>
              <a:t>Concepts &amp; Applications of BI</a:t>
            </a:r>
          </a:p>
        </p:txBody>
      </p:sp>
      <p:grpSp>
        <p:nvGrpSpPr>
          <p:cNvPr id="7" name="Group 7"/>
          <p:cNvGrpSpPr/>
          <p:nvPr/>
        </p:nvGrpSpPr>
        <p:grpSpPr>
          <a:xfrm rot="-4667749">
            <a:off x="14350320" y="-3994161"/>
            <a:ext cx="3720768" cy="7555779"/>
            <a:chOff x="0" y="0"/>
            <a:chExt cx="979955" cy="1990000"/>
          </a:xfrm>
        </p:grpSpPr>
        <p:sp>
          <p:nvSpPr>
            <p:cNvPr id="8" name="Freeform 8"/>
            <p:cNvSpPr/>
            <p:nvPr/>
          </p:nvSpPr>
          <p:spPr>
            <a:xfrm>
              <a:off x="0" y="0"/>
              <a:ext cx="979955" cy="1989999"/>
            </a:xfrm>
            <a:custGeom>
              <a:avLst/>
              <a:gdLst/>
              <a:ahLst/>
              <a:cxnLst/>
              <a:rect l="l" t="t" r="r" b="b"/>
              <a:pathLst>
                <a:path w="979955" h="1989999">
                  <a:moveTo>
                    <a:pt x="0" y="0"/>
                  </a:moveTo>
                  <a:lnTo>
                    <a:pt x="979955" y="0"/>
                  </a:lnTo>
                  <a:lnTo>
                    <a:pt x="979955" y="1989999"/>
                  </a:lnTo>
                  <a:lnTo>
                    <a:pt x="0" y="1989999"/>
                  </a:lnTo>
                  <a:close/>
                </a:path>
              </a:pathLst>
            </a:custGeom>
            <a:solidFill>
              <a:srgbClr val="C5E3F2"/>
            </a:solidFill>
          </p:spPr>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10" name="AutoShape 10"/>
          <p:cNvSpPr/>
          <p:nvPr/>
        </p:nvSpPr>
        <p:spPr>
          <a:xfrm rot="1970442">
            <a:off x="10642332" y="3587829"/>
            <a:ext cx="11643412" cy="0"/>
          </a:xfrm>
          <a:prstGeom prst="line">
            <a:avLst/>
          </a:prstGeom>
          <a:ln w="38100" cap="flat">
            <a:solidFill>
              <a:srgbClr val="F3F6FA"/>
            </a:solidFill>
            <a:prstDash val="solid"/>
            <a:headEnd type="none" w="sm" len="sm"/>
            <a:tailEnd type="none" w="sm" len="sm"/>
          </a:ln>
        </p:spPr>
      </p:sp>
      <p:sp>
        <p:nvSpPr>
          <p:cNvPr id="11" name="TextBox 11"/>
          <p:cNvSpPr txBox="1"/>
          <p:nvPr/>
        </p:nvSpPr>
        <p:spPr>
          <a:xfrm>
            <a:off x="7153555" y="3530679"/>
            <a:ext cx="5342985" cy="6553835"/>
          </a:xfrm>
          <a:prstGeom prst="rect">
            <a:avLst/>
          </a:prstGeom>
        </p:spPr>
        <p:txBody>
          <a:bodyPr lIns="0" tIns="0" rIns="0" bIns="0" rtlCol="0" anchor="t">
            <a:spAutoFit/>
          </a:bodyPr>
          <a:lstStyle/>
          <a:p>
            <a:pPr>
              <a:lnSpc>
                <a:spcPts val="5269"/>
              </a:lnSpc>
            </a:pPr>
            <a:r>
              <a:rPr lang="en-US" sz="3399">
                <a:solidFill>
                  <a:srgbClr val="FFFFFF"/>
                </a:solidFill>
                <a:latin typeface="Kollektif"/>
              </a:rPr>
              <a:t>Concepts:</a:t>
            </a:r>
          </a:p>
          <a:p>
            <a:pPr marL="647700" lvl="1" indent="-323850">
              <a:lnSpc>
                <a:spcPts val="4650"/>
              </a:lnSpc>
              <a:buFont typeface="Arial"/>
              <a:buChar char="•"/>
            </a:pPr>
            <a:r>
              <a:rPr lang="en-US" sz="3000">
                <a:solidFill>
                  <a:srgbClr val="FFFFFF"/>
                </a:solidFill>
                <a:latin typeface="Kollektif"/>
              </a:rPr>
              <a:t>Data warehousing</a:t>
            </a:r>
          </a:p>
          <a:p>
            <a:pPr marL="647700" lvl="1" indent="-323850">
              <a:lnSpc>
                <a:spcPts val="4650"/>
              </a:lnSpc>
              <a:buFont typeface="Arial"/>
              <a:buChar char="•"/>
            </a:pPr>
            <a:r>
              <a:rPr lang="en-US" sz="3000">
                <a:solidFill>
                  <a:srgbClr val="FFFFFF"/>
                </a:solidFill>
                <a:latin typeface="Kollektif"/>
              </a:rPr>
              <a:t>Data mining</a:t>
            </a:r>
          </a:p>
          <a:p>
            <a:pPr marL="647700" lvl="1" indent="-323850">
              <a:lnSpc>
                <a:spcPts val="4650"/>
              </a:lnSpc>
              <a:buFont typeface="Arial"/>
              <a:buChar char="•"/>
            </a:pPr>
            <a:r>
              <a:rPr lang="en-US" sz="3000">
                <a:solidFill>
                  <a:srgbClr val="FFFFFF"/>
                </a:solidFill>
                <a:latin typeface="Kollektif"/>
              </a:rPr>
              <a:t>Data visualization</a:t>
            </a:r>
          </a:p>
          <a:p>
            <a:pPr marL="647700" lvl="1" indent="-323850">
              <a:lnSpc>
                <a:spcPts val="4650"/>
              </a:lnSpc>
              <a:buFont typeface="Arial"/>
              <a:buChar char="•"/>
            </a:pPr>
            <a:r>
              <a:rPr lang="en-US" sz="3000">
                <a:solidFill>
                  <a:srgbClr val="FFFFFF"/>
                </a:solidFill>
                <a:latin typeface="Kollektif"/>
              </a:rPr>
              <a:t>Dashboards</a:t>
            </a:r>
          </a:p>
          <a:p>
            <a:pPr marL="647700" lvl="1" indent="-323850">
              <a:lnSpc>
                <a:spcPts val="4650"/>
              </a:lnSpc>
              <a:buFont typeface="Arial"/>
              <a:buChar char="•"/>
            </a:pPr>
            <a:r>
              <a:rPr lang="en-US" sz="3000">
                <a:solidFill>
                  <a:srgbClr val="FFFFFF"/>
                </a:solidFill>
                <a:latin typeface="Kollektif"/>
              </a:rPr>
              <a:t>Reporting</a:t>
            </a:r>
          </a:p>
          <a:p>
            <a:pPr marL="647700" lvl="1" indent="-323850">
              <a:lnSpc>
                <a:spcPts val="4650"/>
              </a:lnSpc>
              <a:buFont typeface="Arial"/>
              <a:buChar char="•"/>
            </a:pPr>
            <a:r>
              <a:rPr lang="en-US" sz="3000">
                <a:solidFill>
                  <a:srgbClr val="FFFFFF"/>
                </a:solidFill>
                <a:latin typeface="Kollektif"/>
              </a:rPr>
              <a:t>Predictive analytics</a:t>
            </a:r>
          </a:p>
          <a:p>
            <a:pPr marL="647700" lvl="1" indent="-323850">
              <a:lnSpc>
                <a:spcPts val="4650"/>
              </a:lnSpc>
              <a:buFont typeface="Arial"/>
              <a:buChar char="•"/>
            </a:pPr>
            <a:r>
              <a:rPr lang="en-US" sz="3000">
                <a:solidFill>
                  <a:srgbClr val="FFFFFF"/>
                </a:solidFill>
                <a:latin typeface="Kollektif"/>
              </a:rPr>
              <a:t>Scorecards</a:t>
            </a:r>
          </a:p>
          <a:p>
            <a:pPr marL="647700" lvl="1" indent="-323850">
              <a:lnSpc>
                <a:spcPts val="4650"/>
              </a:lnSpc>
              <a:buFont typeface="Arial"/>
              <a:buChar char="•"/>
            </a:pPr>
            <a:r>
              <a:rPr lang="en-US" sz="3000">
                <a:solidFill>
                  <a:srgbClr val="FFFFFF"/>
                </a:solidFill>
                <a:latin typeface="Kollektif"/>
              </a:rPr>
              <a:t>Spatial analysis</a:t>
            </a:r>
          </a:p>
          <a:p>
            <a:pPr marL="647700" lvl="1" indent="-323850">
              <a:lnSpc>
                <a:spcPts val="4650"/>
              </a:lnSpc>
              <a:buFont typeface="Arial"/>
              <a:buChar char="•"/>
            </a:pPr>
            <a:r>
              <a:rPr lang="en-US" sz="3000">
                <a:solidFill>
                  <a:srgbClr val="FFFFFF"/>
                </a:solidFill>
                <a:latin typeface="Kollektif"/>
              </a:rPr>
              <a:t>Mobile BI </a:t>
            </a:r>
          </a:p>
          <a:p>
            <a:pPr marL="647700" lvl="1" indent="-323850">
              <a:lnSpc>
                <a:spcPts val="4650"/>
              </a:lnSpc>
              <a:buFont typeface="Arial"/>
              <a:buChar char="•"/>
            </a:pPr>
            <a:r>
              <a:rPr lang="en-US" sz="3000">
                <a:solidFill>
                  <a:srgbClr val="FFFFFF"/>
                </a:solidFill>
                <a:latin typeface="Kollektif"/>
              </a:rPr>
              <a:t>Collaboration &amp; sharing</a:t>
            </a:r>
          </a:p>
        </p:txBody>
      </p:sp>
      <p:sp>
        <p:nvSpPr>
          <p:cNvPr id="12" name="TextBox 12"/>
          <p:cNvSpPr txBox="1"/>
          <p:nvPr/>
        </p:nvSpPr>
        <p:spPr>
          <a:xfrm>
            <a:off x="12458440" y="4304036"/>
            <a:ext cx="5231838" cy="4031519"/>
          </a:xfrm>
          <a:prstGeom prst="rect">
            <a:avLst/>
          </a:prstGeom>
        </p:spPr>
        <p:txBody>
          <a:bodyPr lIns="0" tIns="0" rIns="0" bIns="0" rtlCol="0" anchor="t">
            <a:spAutoFit/>
          </a:bodyPr>
          <a:lstStyle/>
          <a:p>
            <a:pPr>
              <a:lnSpc>
                <a:spcPts val="5387"/>
              </a:lnSpc>
            </a:pPr>
            <a:r>
              <a:rPr lang="en-US" sz="3476">
                <a:solidFill>
                  <a:srgbClr val="FFFFFF"/>
                </a:solidFill>
                <a:latin typeface="Kollektif"/>
              </a:rPr>
              <a:t>Applications</a:t>
            </a:r>
          </a:p>
          <a:p>
            <a:pPr marL="750469" lvl="1" indent="-375234">
              <a:lnSpc>
                <a:spcPts val="5387"/>
              </a:lnSpc>
              <a:buFont typeface="Arial"/>
              <a:buChar char="•"/>
            </a:pPr>
            <a:r>
              <a:rPr lang="en-US" sz="3476">
                <a:solidFill>
                  <a:srgbClr val="FFFFFF"/>
                </a:solidFill>
                <a:latin typeface="Kollektif"/>
              </a:rPr>
              <a:t>Sales analysis</a:t>
            </a:r>
          </a:p>
          <a:p>
            <a:pPr marL="750469" lvl="1" indent="-375234">
              <a:lnSpc>
                <a:spcPts val="5387"/>
              </a:lnSpc>
              <a:buFont typeface="Arial"/>
              <a:buChar char="•"/>
            </a:pPr>
            <a:r>
              <a:rPr lang="en-US" sz="3476">
                <a:solidFill>
                  <a:srgbClr val="FFFFFF"/>
                </a:solidFill>
                <a:latin typeface="Kollektif"/>
              </a:rPr>
              <a:t>Customer analysis </a:t>
            </a:r>
          </a:p>
          <a:p>
            <a:pPr marL="750469" lvl="1" indent="-375234">
              <a:lnSpc>
                <a:spcPts val="5387"/>
              </a:lnSpc>
              <a:buFont typeface="Arial"/>
              <a:buChar char="•"/>
            </a:pPr>
            <a:r>
              <a:rPr lang="en-US" sz="3476">
                <a:solidFill>
                  <a:srgbClr val="FFFFFF"/>
                </a:solidFill>
                <a:latin typeface="Kollektif"/>
              </a:rPr>
              <a:t>Supply chain analysis </a:t>
            </a:r>
          </a:p>
          <a:p>
            <a:pPr marL="750469" lvl="1" indent="-375234">
              <a:lnSpc>
                <a:spcPts val="5387"/>
              </a:lnSpc>
              <a:buFont typeface="Arial"/>
              <a:buChar char="•"/>
            </a:pPr>
            <a:r>
              <a:rPr lang="en-US" sz="3476">
                <a:solidFill>
                  <a:srgbClr val="FFFFFF"/>
                </a:solidFill>
                <a:latin typeface="Kollektif"/>
              </a:rPr>
              <a:t>Financial analysis</a:t>
            </a:r>
          </a:p>
          <a:p>
            <a:pPr marL="750469" lvl="1" indent="-375234">
              <a:lnSpc>
                <a:spcPts val="5387"/>
              </a:lnSpc>
              <a:buFont typeface="Arial"/>
              <a:buChar char="•"/>
            </a:pPr>
            <a:r>
              <a:rPr lang="en-US" sz="3476">
                <a:solidFill>
                  <a:srgbClr val="FFFFFF"/>
                </a:solidFill>
                <a:latin typeface="Kollektif"/>
              </a:rPr>
              <a:t>Operations analysis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
        <p:cNvGrpSpPr/>
        <p:nvPr/>
      </p:nvGrpSpPr>
      <p:grpSpPr>
        <a:xfrm>
          <a:off x="0" y="0"/>
          <a:ext cx="0" cy="0"/>
          <a:chOff x="0" y="0"/>
          <a:chExt cx="0" cy="0"/>
        </a:xfrm>
      </p:grpSpPr>
      <p:sp>
        <p:nvSpPr>
          <p:cNvPr id="2" name="Freeform 2"/>
          <p:cNvSpPr/>
          <p:nvPr/>
        </p:nvSpPr>
        <p:spPr>
          <a:xfrm rot="5400000">
            <a:off x="-439437" y="-2968934"/>
            <a:ext cx="6922219" cy="10911627"/>
          </a:xfrm>
          <a:custGeom>
            <a:avLst/>
            <a:gdLst/>
            <a:ahLst/>
            <a:cxnLst/>
            <a:rect l="l" t="t" r="r" b="b"/>
            <a:pathLst>
              <a:path w="6922219" h="10911627">
                <a:moveTo>
                  <a:pt x="0" y="0"/>
                </a:moveTo>
                <a:lnTo>
                  <a:pt x="6922219" y="0"/>
                </a:lnTo>
                <a:lnTo>
                  <a:pt x="6922219" y="10911627"/>
                </a:lnTo>
                <a:lnTo>
                  <a:pt x="0" y="10911627"/>
                </a:lnTo>
                <a:lnTo>
                  <a:pt x="0" y="0"/>
                </a:lnTo>
                <a:close/>
              </a:path>
            </a:pathLst>
          </a:custGeom>
          <a:blipFill>
            <a:blip r:embed="rId2">
              <a:extLst>
                <a:ext uri="{96DAC541-7B7A-43D3-8B79-37D633B846F1}">
                  <asvg:svgBlip xmlns:asvg="http://schemas.microsoft.com/office/drawing/2016/SVG/main" r:embed="rId3"/>
                </a:ext>
              </a:extLst>
            </a:blip>
            <a:stretch>
              <a:fillRect r="-61881"/>
            </a:stretch>
          </a:blipFill>
        </p:spPr>
      </p:sp>
      <p:grpSp>
        <p:nvGrpSpPr>
          <p:cNvPr id="3" name="Group 3"/>
          <p:cNvGrpSpPr/>
          <p:nvPr/>
        </p:nvGrpSpPr>
        <p:grpSpPr>
          <a:xfrm rot="-1751933">
            <a:off x="179230" y="2590504"/>
            <a:ext cx="20414930" cy="11270142"/>
            <a:chOff x="0" y="0"/>
            <a:chExt cx="5376772" cy="2968268"/>
          </a:xfrm>
        </p:grpSpPr>
        <p:sp>
          <p:nvSpPr>
            <p:cNvPr id="4" name="Freeform 4"/>
            <p:cNvSpPr/>
            <p:nvPr/>
          </p:nvSpPr>
          <p:spPr>
            <a:xfrm>
              <a:off x="0" y="0"/>
              <a:ext cx="5376772" cy="2968268"/>
            </a:xfrm>
            <a:custGeom>
              <a:avLst/>
              <a:gdLst/>
              <a:ahLst/>
              <a:cxnLst/>
              <a:rect l="l" t="t" r="r" b="b"/>
              <a:pathLst>
                <a:path w="5376772" h="2968268">
                  <a:moveTo>
                    <a:pt x="0" y="0"/>
                  </a:moveTo>
                  <a:lnTo>
                    <a:pt x="5376772" y="0"/>
                  </a:lnTo>
                  <a:lnTo>
                    <a:pt x="5376772" y="2968268"/>
                  </a:lnTo>
                  <a:lnTo>
                    <a:pt x="0" y="2968268"/>
                  </a:lnTo>
                  <a:close/>
                </a:path>
              </a:pathLst>
            </a:custGeom>
            <a:solidFill>
              <a:srgbClr val="0D0F68"/>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028700" y="1483420"/>
            <a:ext cx="7237570" cy="1694816"/>
          </a:xfrm>
          <a:prstGeom prst="rect">
            <a:avLst/>
          </a:prstGeom>
        </p:spPr>
        <p:txBody>
          <a:bodyPr lIns="0" tIns="0" rIns="0" bIns="0" rtlCol="0" anchor="t">
            <a:spAutoFit/>
          </a:bodyPr>
          <a:lstStyle/>
          <a:p>
            <a:pPr algn="ctr">
              <a:lnSpc>
                <a:spcPts val="6859"/>
              </a:lnSpc>
            </a:pPr>
            <a:r>
              <a:rPr lang="en-US" sz="4899">
                <a:solidFill>
                  <a:srgbClr val="0B1320"/>
                </a:solidFill>
                <a:latin typeface="League Spartan Bold"/>
              </a:rPr>
              <a:t>Business Intelligence Tools</a:t>
            </a:r>
          </a:p>
        </p:txBody>
      </p:sp>
      <p:sp>
        <p:nvSpPr>
          <p:cNvPr id="7" name="TextBox 7"/>
          <p:cNvSpPr txBox="1"/>
          <p:nvPr/>
        </p:nvSpPr>
        <p:spPr>
          <a:xfrm>
            <a:off x="7924095" y="5019675"/>
            <a:ext cx="7818071" cy="2677451"/>
          </a:xfrm>
          <a:prstGeom prst="rect">
            <a:avLst/>
          </a:prstGeom>
        </p:spPr>
        <p:txBody>
          <a:bodyPr lIns="0" tIns="0" rIns="0" bIns="0" rtlCol="0" anchor="t">
            <a:spAutoFit/>
          </a:bodyPr>
          <a:lstStyle/>
          <a:p>
            <a:pPr marL="750469" lvl="1" indent="-375234">
              <a:lnSpc>
                <a:spcPts val="5387"/>
              </a:lnSpc>
              <a:buFont typeface="Arial"/>
              <a:buChar char="•"/>
            </a:pPr>
            <a:r>
              <a:rPr lang="en-US" sz="3476">
                <a:solidFill>
                  <a:srgbClr val="FFFFFF"/>
                </a:solidFill>
                <a:latin typeface="Kollektif"/>
              </a:rPr>
              <a:t>Tableau</a:t>
            </a:r>
          </a:p>
          <a:p>
            <a:pPr marL="750469" lvl="1" indent="-375234">
              <a:lnSpc>
                <a:spcPts val="5387"/>
              </a:lnSpc>
              <a:buFont typeface="Arial"/>
              <a:buChar char="•"/>
            </a:pPr>
            <a:r>
              <a:rPr lang="en-US" sz="3476">
                <a:solidFill>
                  <a:srgbClr val="FFFFFF"/>
                </a:solidFill>
                <a:latin typeface="Kollektif"/>
              </a:rPr>
              <a:t>Power BI </a:t>
            </a:r>
          </a:p>
          <a:p>
            <a:pPr marL="750469" lvl="1" indent="-375234">
              <a:lnSpc>
                <a:spcPts val="5387"/>
              </a:lnSpc>
              <a:buFont typeface="Arial"/>
              <a:buChar char="•"/>
            </a:pPr>
            <a:r>
              <a:rPr lang="en-US" sz="3476">
                <a:solidFill>
                  <a:srgbClr val="FFFFFF"/>
                </a:solidFill>
                <a:latin typeface="Kollektif"/>
              </a:rPr>
              <a:t>SAP BusinessObjects</a:t>
            </a:r>
          </a:p>
          <a:p>
            <a:pPr marL="750469" lvl="1" indent="-375234">
              <a:lnSpc>
                <a:spcPts val="5387"/>
              </a:lnSpc>
              <a:buFont typeface="Arial"/>
              <a:buChar char="•"/>
            </a:pPr>
            <a:r>
              <a:rPr lang="en-US" sz="3476">
                <a:solidFill>
                  <a:srgbClr val="FFFFFF"/>
                </a:solidFill>
                <a:latin typeface="Kollektif"/>
              </a:rPr>
              <a:t>IBM Cognos</a:t>
            </a:r>
          </a:p>
        </p:txBody>
      </p:sp>
      <p:grpSp>
        <p:nvGrpSpPr>
          <p:cNvPr id="8" name="Group 8"/>
          <p:cNvGrpSpPr/>
          <p:nvPr/>
        </p:nvGrpSpPr>
        <p:grpSpPr>
          <a:xfrm rot="-4667749">
            <a:off x="14350320" y="-3994161"/>
            <a:ext cx="3720768" cy="7555779"/>
            <a:chOff x="0" y="0"/>
            <a:chExt cx="979955" cy="1990000"/>
          </a:xfrm>
        </p:grpSpPr>
        <p:sp>
          <p:nvSpPr>
            <p:cNvPr id="9" name="Freeform 9"/>
            <p:cNvSpPr/>
            <p:nvPr/>
          </p:nvSpPr>
          <p:spPr>
            <a:xfrm>
              <a:off x="0" y="0"/>
              <a:ext cx="979955" cy="1989999"/>
            </a:xfrm>
            <a:custGeom>
              <a:avLst/>
              <a:gdLst/>
              <a:ahLst/>
              <a:cxnLst/>
              <a:rect l="l" t="t" r="r" b="b"/>
              <a:pathLst>
                <a:path w="979955" h="1989999">
                  <a:moveTo>
                    <a:pt x="0" y="0"/>
                  </a:moveTo>
                  <a:lnTo>
                    <a:pt x="979955" y="0"/>
                  </a:lnTo>
                  <a:lnTo>
                    <a:pt x="979955" y="1989999"/>
                  </a:lnTo>
                  <a:lnTo>
                    <a:pt x="0" y="1989999"/>
                  </a:lnTo>
                  <a:close/>
                </a:path>
              </a:pathLst>
            </a:custGeom>
            <a:solidFill>
              <a:srgbClr val="C5E3F2"/>
            </a:solidFill>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rot="1970442">
            <a:off x="10642332" y="3587829"/>
            <a:ext cx="11643412" cy="0"/>
          </a:xfrm>
          <a:prstGeom prst="line">
            <a:avLst/>
          </a:prstGeom>
          <a:ln w="38100" cap="flat">
            <a:solidFill>
              <a:srgbClr val="F3F6FA"/>
            </a:solidFill>
            <a:prstDash val="solid"/>
            <a:headEnd type="none" w="sm" len="sm"/>
            <a:tailEnd type="none" w="sm" len="sm"/>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0" y="4184650"/>
            <a:ext cx="18288000" cy="1717676"/>
          </a:xfrm>
          <a:prstGeom prst="rect">
            <a:avLst/>
          </a:prstGeom>
        </p:spPr>
        <p:txBody>
          <a:bodyPr lIns="0" tIns="0" rIns="0" bIns="0" rtlCol="0" anchor="t">
            <a:spAutoFit/>
          </a:bodyPr>
          <a:lstStyle/>
          <a:p>
            <a:pPr algn="ctr">
              <a:lnSpc>
                <a:spcPts val="13999"/>
              </a:lnSpc>
            </a:pPr>
            <a:r>
              <a:rPr lang="en-US" sz="9999">
                <a:solidFill>
                  <a:srgbClr val="0D0F68"/>
                </a:solidFill>
                <a:latin typeface="Yeseva One Bold"/>
              </a:rPr>
              <a:t>Data Mining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1601846" y="419788"/>
            <a:ext cx="7163655" cy="1217823"/>
            <a:chOff x="0" y="0"/>
            <a:chExt cx="1886724" cy="320744"/>
          </a:xfrm>
        </p:grpSpPr>
        <p:sp>
          <p:nvSpPr>
            <p:cNvPr id="7" name="Freeform 7"/>
            <p:cNvSpPr/>
            <p:nvPr/>
          </p:nvSpPr>
          <p:spPr>
            <a:xfrm>
              <a:off x="0" y="0"/>
              <a:ext cx="1886724" cy="320744"/>
            </a:xfrm>
            <a:custGeom>
              <a:avLst/>
              <a:gdLst/>
              <a:ahLst/>
              <a:cxnLst/>
              <a:rect l="l" t="t" r="r" b="b"/>
              <a:pathLst>
                <a:path w="1886724" h="320744">
                  <a:moveTo>
                    <a:pt x="55117" y="0"/>
                  </a:moveTo>
                  <a:lnTo>
                    <a:pt x="1831607" y="0"/>
                  </a:lnTo>
                  <a:cubicBezTo>
                    <a:pt x="1862047" y="0"/>
                    <a:pt x="1886724" y="24677"/>
                    <a:pt x="1886724" y="55117"/>
                  </a:cubicBezTo>
                  <a:lnTo>
                    <a:pt x="1886724" y="265627"/>
                  </a:lnTo>
                  <a:cubicBezTo>
                    <a:pt x="1886724" y="280245"/>
                    <a:pt x="1880917" y="294264"/>
                    <a:pt x="1870581" y="304600"/>
                  </a:cubicBezTo>
                  <a:cubicBezTo>
                    <a:pt x="1860244" y="314937"/>
                    <a:pt x="1846225" y="320744"/>
                    <a:pt x="1831607" y="320744"/>
                  </a:cubicBezTo>
                  <a:lnTo>
                    <a:pt x="55117" y="320744"/>
                  </a:lnTo>
                  <a:cubicBezTo>
                    <a:pt x="40499" y="320744"/>
                    <a:pt x="26480" y="314937"/>
                    <a:pt x="16143" y="304600"/>
                  </a:cubicBezTo>
                  <a:cubicBezTo>
                    <a:pt x="5807" y="294264"/>
                    <a:pt x="0" y="280245"/>
                    <a:pt x="0" y="265627"/>
                  </a:cubicBezTo>
                  <a:lnTo>
                    <a:pt x="0" y="55117"/>
                  </a:lnTo>
                  <a:cubicBezTo>
                    <a:pt x="0" y="40499"/>
                    <a:pt x="5807" y="26480"/>
                    <a:pt x="16143" y="16143"/>
                  </a:cubicBezTo>
                  <a:cubicBezTo>
                    <a:pt x="26480" y="5807"/>
                    <a:pt x="40499" y="0"/>
                    <a:pt x="55117" y="0"/>
                  </a:cubicBezTo>
                  <a:close/>
                </a:path>
              </a:pathLst>
            </a:custGeom>
            <a:solidFill>
              <a:srgbClr val="0D0F68"/>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12446545" y="600075"/>
            <a:ext cx="5474256" cy="672465"/>
          </a:xfrm>
          <a:prstGeom prst="rect">
            <a:avLst/>
          </a:prstGeom>
        </p:spPr>
        <p:txBody>
          <a:bodyPr lIns="0" tIns="0" rIns="0" bIns="0" rtlCol="0" anchor="t">
            <a:spAutoFit/>
          </a:bodyPr>
          <a:lstStyle/>
          <a:p>
            <a:pPr algn="ctr">
              <a:lnSpc>
                <a:spcPts val="5460"/>
              </a:lnSpc>
            </a:pPr>
            <a:r>
              <a:rPr lang="en-US" sz="3900">
                <a:solidFill>
                  <a:srgbClr val="FFFFFF"/>
                </a:solidFill>
                <a:latin typeface="Yeseva One"/>
              </a:rPr>
              <a:t>Data Mining</a:t>
            </a:r>
          </a:p>
        </p:txBody>
      </p:sp>
      <p:sp>
        <p:nvSpPr>
          <p:cNvPr id="10" name="TextBox 10"/>
          <p:cNvSpPr txBox="1"/>
          <p:nvPr/>
        </p:nvSpPr>
        <p:spPr>
          <a:xfrm>
            <a:off x="4124893" y="1879737"/>
            <a:ext cx="10038214" cy="1047750"/>
          </a:xfrm>
          <a:prstGeom prst="rect">
            <a:avLst/>
          </a:prstGeom>
        </p:spPr>
        <p:txBody>
          <a:bodyPr lIns="0" tIns="0" rIns="0" bIns="0" rtlCol="0" anchor="t">
            <a:spAutoFit/>
          </a:bodyPr>
          <a:lstStyle/>
          <a:p>
            <a:pPr algn="ctr">
              <a:lnSpc>
                <a:spcPts val="8400"/>
              </a:lnSpc>
            </a:pPr>
            <a:r>
              <a:rPr lang="en-US" sz="6000">
                <a:solidFill>
                  <a:srgbClr val="0D0F68"/>
                </a:solidFill>
                <a:latin typeface="Yeseva One Bold"/>
              </a:rPr>
              <a:t>Definition</a:t>
            </a:r>
          </a:p>
        </p:txBody>
      </p:sp>
      <p:sp>
        <p:nvSpPr>
          <p:cNvPr id="11" name="TextBox 11"/>
          <p:cNvSpPr txBox="1"/>
          <p:nvPr/>
        </p:nvSpPr>
        <p:spPr>
          <a:xfrm>
            <a:off x="2123695" y="3498987"/>
            <a:ext cx="14040611" cy="4194175"/>
          </a:xfrm>
          <a:prstGeom prst="rect">
            <a:avLst/>
          </a:prstGeom>
        </p:spPr>
        <p:txBody>
          <a:bodyPr lIns="0" tIns="0" rIns="0" bIns="0" rtlCol="0" anchor="t">
            <a:spAutoFit/>
          </a:bodyPr>
          <a:lstStyle/>
          <a:p>
            <a:pPr algn="ctr">
              <a:lnSpc>
                <a:spcPts val="5599"/>
              </a:lnSpc>
            </a:pPr>
            <a:r>
              <a:rPr lang="en-US" sz="3999">
                <a:solidFill>
                  <a:srgbClr val="0D0F68"/>
                </a:solidFill>
                <a:latin typeface="Garet"/>
              </a:rPr>
              <a:t>Data mining is the process of extracting valuable information from data sets to uncover hidden patterns, relationships, and trends. It can be applied to various industries and domains, using statistical analysis, machine learning algorithms, and domain expertise.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
        <p:cNvGrpSpPr/>
        <p:nvPr/>
      </p:nvGrpSpPr>
      <p:grpSpPr>
        <a:xfrm>
          <a:off x="0" y="0"/>
          <a:ext cx="0" cy="0"/>
          <a:chOff x="0" y="0"/>
          <a:chExt cx="0" cy="0"/>
        </a:xfrm>
      </p:grpSpPr>
      <p:sp>
        <p:nvSpPr>
          <p:cNvPr id="2" name="Freeform 2"/>
          <p:cNvSpPr/>
          <p:nvPr/>
        </p:nvSpPr>
        <p:spPr>
          <a:xfrm rot="5400000">
            <a:off x="-439437" y="-2968934"/>
            <a:ext cx="6922219" cy="10911627"/>
          </a:xfrm>
          <a:custGeom>
            <a:avLst/>
            <a:gdLst/>
            <a:ahLst/>
            <a:cxnLst/>
            <a:rect l="l" t="t" r="r" b="b"/>
            <a:pathLst>
              <a:path w="6922219" h="10911627">
                <a:moveTo>
                  <a:pt x="0" y="0"/>
                </a:moveTo>
                <a:lnTo>
                  <a:pt x="6922219" y="0"/>
                </a:lnTo>
                <a:lnTo>
                  <a:pt x="6922219" y="10911627"/>
                </a:lnTo>
                <a:lnTo>
                  <a:pt x="0" y="10911627"/>
                </a:lnTo>
                <a:lnTo>
                  <a:pt x="0" y="0"/>
                </a:lnTo>
                <a:close/>
              </a:path>
            </a:pathLst>
          </a:custGeom>
          <a:blipFill>
            <a:blip r:embed="rId2">
              <a:extLst>
                <a:ext uri="{96DAC541-7B7A-43D3-8B79-37D633B846F1}">
                  <asvg:svgBlip xmlns:asvg="http://schemas.microsoft.com/office/drawing/2016/SVG/main" r:embed="rId3"/>
                </a:ext>
              </a:extLst>
            </a:blip>
            <a:stretch>
              <a:fillRect r="-61881"/>
            </a:stretch>
          </a:blipFill>
        </p:spPr>
      </p:sp>
      <p:grpSp>
        <p:nvGrpSpPr>
          <p:cNvPr id="3" name="Group 3"/>
          <p:cNvGrpSpPr/>
          <p:nvPr/>
        </p:nvGrpSpPr>
        <p:grpSpPr>
          <a:xfrm rot="-1751933">
            <a:off x="179230" y="2590504"/>
            <a:ext cx="20414930" cy="11270142"/>
            <a:chOff x="0" y="0"/>
            <a:chExt cx="5376772" cy="2968268"/>
          </a:xfrm>
        </p:grpSpPr>
        <p:sp>
          <p:nvSpPr>
            <p:cNvPr id="4" name="Freeform 4"/>
            <p:cNvSpPr/>
            <p:nvPr/>
          </p:nvSpPr>
          <p:spPr>
            <a:xfrm>
              <a:off x="0" y="0"/>
              <a:ext cx="5376772" cy="2968268"/>
            </a:xfrm>
            <a:custGeom>
              <a:avLst/>
              <a:gdLst/>
              <a:ahLst/>
              <a:cxnLst/>
              <a:rect l="l" t="t" r="r" b="b"/>
              <a:pathLst>
                <a:path w="5376772" h="2968268">
                  <a:moveTo>
                    <a:pt x="0" y="0"/>
                  </a:moveTo>
                  <a:lnTo>
                    <a:pt x="5376772" y="0"/>
                  </a:lnTo>
                  <a:lnTo>
                    <a:pt x="5376772" y="2968268"/>
                  </a:lnTo>
                  <a:lnTo>
                    <a:pt x="0" y="2968268"/>
                  </a:lnTo>
                  <a:close/>
                </a:path>
              </a:pathLst>
            </a:custGeom>
            <a:solidFill>
              <a:srgbClr val="0D0F68"/>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028700" y="1483420"/>
            <a:ext cx="7237570" cy="1694816"/>
          </a:xfrm>
          <a:prstGeom prst="rect">
            <a:avLst/>
          </a:prstGeom>
        </p:spPr>
        <p:txBody>
          <a:bodyPr lIns="0" tIns="0" rIns="0" bIns="0" rtlCol="0" anchor="t">
            <a:spAutoFit/>
          </a:bodyPr>
          <a:lstStyle/>
          <a:p>
            <a:pPr algn="ctr">
              <a:lnSpc>
                <a:spcPts val="6859"/>
              </a:lnSpc>
            </a:pPr>
            <a:r>
              <a:rPr lang="en-US" sz="4899">
                <a:solidFill>
                  <a:srgbClr val="0B1320"/>
                </a:solidFill>
                <a:latin typeface="League Spartan Bold"/>
              </a:rPr>
              <a:t>The Usage of </a:t>
            </a:r>
          </a:p>
          <a:p>
            <a:pPr algn="ctr">
              <a:lnSpc>
                <a:spcPts val="6859"/>
              </a:lnSpc>
            </a:pPr>
            <a:r>
              <a:rPr lang="en-US" sz="4899">
                <a:solidFill>
                  <a:srgbClr val="0B1320"/>
                </a:solidFill>
                <a:latin typeface="League Spartan Bold"/>
              </a:rPr>
              <a:t>Data Mining</a:t>
            </a:r>
          </a:p>
        </p:txBody>
      </p:sp>
      <p:sp>
        <p:nvSpPr>
          <p:cNvPr id="7" name="TextBox 7"/>
          <p:cNvSpPr txBox="1"/>
          <p:nvPr/>
        </p:nvSpPr>
        <p:spPr>
          <a:xfrm>
            <a:off x="7924095" y="5019675"/>
            <a:ext cx="7818071" cy="4031519"/>
          </a:xfrm>
          <a:prstGeom prst="rect">
            <a:avLst/>
          </a:prstGeom>
        </p:spPr>
        <p:txBody>
          <a:bodyPr lIns="0" tIns="0" rIns="0" bIns="0" rtlCol="0" anchor="t">
            <a:spAutoFit/>
          </a:bodyPr>
          <a:lstStyle/>
          <a:p>
            <a:pPr marL="750469" lvl="1" indent="-375234">
              <a:lnSpc>
                <a:spcPts val="5387"/>
              </a:lnSpc>
              <a:buFont typeface="Arial"/>
              <a:buChar char="•"/>
            </a:pPr>
            <a:r>
              <a:rPr lang="en-US" sz="3476">
                <a:solidFill>
                  <a:srgbClr val="FFFFFF"/>
                </a:solidFill>
                <a:latin typeface="Kollektif"/>
              </a:rPr>
              <a:t>Market analysis</a:t>
            </a:r>
          </a:p>
          <a:p>
            <a:pPr marL="750469" lvl="1" indent="-375234">
              <a:lnSpc>
                <a:spcPts val="5387"/>
              </a:lnSpc>
              <a:buFont typeface="Arial"/>
              <a:buChar char="•"/>
            </a:pPr>
            <a:r>
              <a:rPr lang="en-US" sz="3476">
                <a:solidFill>
                  <a:srgbClr val="FFFFFF"/>
                </a:solidFill>
                <a:latin typeface="Kollektif"/>
              </a:rPr>
              <a:t>Fraud detection</a:t>
            </a:r>
          </a:p>
          <a:p>
            <a:pPr marL="750469" lvl="1" indent="-375234">
              <a:lnSpc>
                <a:spcPts val="5387"/>
              </a:lnSpc>
              <a:buFont typeface="Arial"/>
              <a:buChar char="•"/>
            </a:pPr>
            <a:r>
              <a:rPr lang="en-US" sz="3476">
                <a:solidFill>
                  <a:srgbClr val="FFFFFF"/>
                </a:solidFill>
                <a:latin typeface="Kollektif"/>
              </a:rPr>
              <a:t>Customer Relationship management</a:t>
            </a:r>
          </a:p>
          <a:p>
            <a:pPr marL="750469" lvl="1" indent="-375234">
              <a:lnSpc>
                <a:spcPts val="5387"/>
              </a:lnSpc>
              <a:buFont typeface="Arial"/>
              <a:buChar char="•"/>
            </a:pPr>
            <a:r>
              <a:rPr lang="en-US" sz="3476">
                <a:solidFill>
                  <a:srgbClr val="FFFFFF"/>
                </a:solidFill>
                <a:latin typeface="Kollektif"/>
              </a:rPr>
              <a:t>Predictive modeling</a:t>
            </a:r>
          </a:p>
          <a:p>
            <a:pPr marL="750469" lvl="1" indent="-375234">
              <a:lnSpc>
                <a:spcPts val="5387"/>
              </a:lnSpc>
              <a:buFont typeface="Arial"/>
              <a:buChar char="•"/>
            </a:pPr>
            <a:r>
              <a:rPr lang="en-US" sz="3476">
                <a:solidFill>
                  <a:srgbClr val="FFFFFF"/>
                </a:solidFill>
                <a:latin typeface="Kollektif"/>
              </a:rPr>
              <a:t>Text mining</a:t>
            </a:r>
          </a:p>
          <a:p>
            <a:pPr marL="750469" lvl="1" indent="-375234">
              <a:lnSpc>
                <a:spcPts val="5387"/>
              </a:lnSpc>
              <a:buFont typeface="Arial"/>
              <a:buChar char="•"/>
            </a:pPr>
            <a:r>
              <a:rPr lang="en-US" sz="3476">
                <a:solidFill>
                  <a:srgbClr val="FFFFFF"/>
                </a:solidFill>
                <a:latin typeface="Kollektif"/>
              </a:rPr>
              <a:t>Optimization</a:t>
            </a:r>
          </a:p>
        </p:txBody>
      </p:sp>
      <p:grpSp>
        <p:nvGrpSpPr>
          <p:cNvPr id="8" name="Group 8"/>
          <p:cNvGrpSpPr/>
          <p:nvPr/>
        </p:nvGrpSpPr>
        <p:grpSpPr>
          <a:xfrm rot="-4667749">
            <a:off x="14350320" y="-3994161"/>
            <a:ext cx="3720768" cy="7555779"/>
            <a:chOff x="0" y="0"/>
            <a:chExt cx="979955" cy="1990000"/>
          </a:xfrm>
        </p:grpSpPr>
        <p:sp>
          <p:nvSpPr>
            <p:cNvPr id="9" name="Freeform 9"/>
            <p:cNvSpPr/>
            <p:nvPr/>
          </p:nvSpPr>
          <p:spPr>
            <a:xfrm>
              <a:off x="0" y="0"/>
              <a:ext cx="979955" cy="1989999"/>
            </a:xfrm>
            <a:custGeom>
              <a:avLst/>
              <a:gdLst/>
              <a:ahLst/>
              <a:cxnLst/>
              <a:rect l="l" t="t" r="r" b="b"/>
              <a:pathLst>
                <a:path w="979955" h="1989999">
                  <a:moveTo>
                    <a:pt x="0" y="0"/>
                  </a:moveTo>
                  <a:lnTo>
                    <a:pt x="979955" y="0"/>
                  </a:lnTo>
                  <a:lnTo>
                    <a:pt x="979955" y="1989999"/>
                  </a:lnTo>
                  <a:lnTo>
                    <a:pt x="0" y="1989999"/>
                  </a:lnTo>
                  <a:close/>
                </a:path>
              </a:pathLst>
            </a:custGeom>
            <a:solidFill>
              <a:srgbClr val="C5E3F2"/>
            </a:solidFill>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rot="1970442">
            <a:off x="10642332" y="3587829"/>
            <a:ext cx="11643412" cy="0"/>
          </a:xfrm>
          <a:prstGeom prst="line">
            <a:avLst/>
          </a:prstGeom>
          <a:ln w="38100" cap="flat">
            <a:solidFill>
              <a:srgbClr val="F3F6FA"/>
            </a:solidFill>
            <a:prstDash val="solid"/>
            <a:headEnd type="none" w="sm" len="sm"/>
            <a:tailEnd type="none" w="sm" len="sm"/>
          </a:ln>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
        <p:cNvGrpSpPr/>
        <p:nvPr/>
      </p:nvGrpSpPr>
      <p:grpSpPr>
        <a:xfrm>
          <a:off x="0" y="0"/>
          <a:ext cx="0" cy="0"/>
          <a:chOff x="0" y="0"/>
          <a:chExt cx="0" cy="0"/>
        </a:xfrm>
      </p:grpSpPr>
      <p:sp>
        <p:nvSpPr>
          <p:cNvPr id="2" name="Freeform 2"/>
          <p:cNvSpPr/>
          <p:nvPr/>
        </p:nvSpPr>
        <p:spPr>
          <a:xfrm rot="-10800000">
            <a:off x="204037" y="4731470"/>
            <a:ext cx="5373473" cy="5340708"/>
          </a:xfrm>
          <a:custGeom>
            <a:avLst/>
            <a:gdLst/>
            <a:ahLst/>
            <a:cxnLst/>
            <a:rect l="l" t="t" r="r" b="b"/>
            <a:pathLst>
              <a:path w="5373473" h="5340708">
                <a:moveTo>
                  <a:pt x="0" y="0"/>
                </a:moveTo>
                <a:lnTo>
                  <a:pt x="5373472" y="0"/>
                </a:lnTo>
                <a:lnTo>
                  <a:pt x="5373472" y="5340708"/>
                </a:lnTo>
                <a:lnTo>
                  <a:pt x="0" y="5340708"/>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04037" y="1419829"/>
            <a:ext cx="13635311" cy="944122"/>
          </a:xfrm>
          <a:prstGeom prst="rect">
            <a:avLst/>
          </a:prstGeom>
        </p:spPr>
        <p:txBody>
          <a:bodyPr lIns="0" tIns="0" rIns="0" bIns="0" rtlCol="0" anchor="t">
            <a:spAutoFit/>
          </a:bodyPr>
          <a:lstStyle/>
          <a:p>
            <a:pPr>
              <a:lnSpc>
                <a:spcPts val="7056"/>
              </a:lnSpc>
            </a:pPr>
            <a:r>
              <a:rPr lang="en-US" sz="7200">
                <a:solidFill>
                  <a:srgbClr val="0B1320"/>
                </a:solidFill>
                <a:latin typeface="League Spartan Bold"/>
              </a:rPr>
              <a:t>Data Mining Techniques</a:t>
            </a:r>
          </a:p>
        </p:txBody>
      </p:sp>
      <p:sp>
        <p:nvSpPr>
          <p:cNvPr id="4" name="TextBox 4"/>
          <p:cNvSpPr txBox="1"/>
          <p:nvPr/>
        </p:nvSpPr>
        <p:spPr>
          <a:xfrm>
            <a:off x="6000816" y="2936069"/>
            <a:ext cx="7069174" cy="726831"/>
          </a:xfrm>
          <a:prstGeom prst="rect">
            <a:avLst/>
          </a:prstGeom>
        </p:spPr>
        <p:txBody>
          <a:bodyPr lIns="0" tIns="0" rIns="0" bIns="0" rtlCol="0" anchor="t">
            <a:spAutoFit/>
          </a:bodyPr>
          <a:lstStyle/>
          <a:p>
            <a:pPr algn="just">
              <a:lnSpc>
                <a:spcPts val="6143"/>
              </a:lnSpc>
            </a:pPr>
            <a:r>
              <a:rPr lang="en-US" sz="3451">
                <a:solidFill>
                  <a:srgbClr val="0B1320"/>
                </a:solidFill>
                <a:latin typeface="Kollektif"/>
              </a:rPr>
              <a:t>Decision Trees</a:t>
            </a:r>
          </a:p>
        </p:txBody>
      </p:sp>
      <p:sp>
        <p:nvSpPr>
          <p:cNvPr id="5" name="TextBox 5"/>
          <p:cNvSpPr txBox="1"/>
          <p:nvPr/>
        </p:nvSpPr>
        <p:spPr>
          <a:xfrm>
            <a:off x="3628988" y="2985230"/>
            <a:ext cx="2890026" cy="752334"/>
          </a:xfrm>
          <a:prstGeom prst="rect">
            <a:avLst/>
          </a:prstGeom>
        </p:spPr>
        <p:txBody>
          <a:bodyPr lIns="0" tIns="0" rIns="0" bIns="0" rtlCol="0" anchor="t">
            <a:spAutoFit/>
          </a:bodyPr>
          <a:lstStyle/>
          <a:p>
            <a:pPr>
              <a:lnSpc>
                <a:spcPts val="6190"/>
              </a:lnSpc>
            </a:pPr>
            <a:r>
              <a:rPr lang="en-US" sz="4421">
                <a:solidFill>
                  <a:srgbClr val="0B1320"/>
                </a:solidFill>
                <a:latin typeface="League Spartan Bold"/>
              </a:rPr>
              <a:t>Tool 1 :</a:t>
            </a:r>
          </a:p>
        </p:txBody>
      </p:sp>
      <p:sp>
        <p:nvSpPr>
          <p:cNvPr id="6" name="TextBox 6"/>
          <p:cNvSpPr txBox="1"/>
          <p:nvPr/>
        </p:nvSpPr>
        <p:spPr>
          <a:xfrm>
            <a:off x="4935588" y="4121407"/>
            <a:ext cx="2890026" cy="752334"/>
          </a:xfrm>
          <a:prstGeom prst="rect">
            <a:avLst/>
          </a:prstGeom>
        </p:spPr>
        <p:txBody>
          <a:bodyPr lIns="0" tIns="0" rIns="0" bIns="0" rtlCol="0" anchor="t">
            <a:spAutoFit/>
          </a:bodyPr>
          <a:lstStyle/>
          <a:p>
            <a:pPr>
              <a:lnSpc>
                <a:spcPts val="6190"/>
              </a:lnSpc>
            </a:pPr>
            <a:r>
              <a:rPr lang="en-US" sz="4421">
                <a:solidFill>
                  <a:srgbClr val="0B1320"/>
                </a:solidFill>
                <a:latin typeface="League Spartan Bold"/>
              </a:rPr>
              <a:t>Tool 2:</a:t>
            </a:r>
          </a:p>
        </p:txBody>
      </p:sp>
      <p:sp>
        <p:nvSpPr>
          <p:cNvPr id="7" name="TextBox 7"/>
          <p:cNvSpPr txBox="1"/>
          <p:nvPr/>
        </p:nvSpPr>
        <p:spPr>
          <a:xfrm>
            <a:off x="5911699" y="5254742"/>
            <a:ext cx="2890026" cy="752334"/>
          </a:xfrm>
          <a:prstGeom prst="rect">
            <a:avLst/>
          </a:prstGeom>
        </p:spPr>
        <p:txBody>
          <a:bodyPr lIns="0" tIns="0" rIns="0" bIns="0" rtlCol="0" anchor="t">
            <a:spAutoFit/>
          </a:bodyPr>
          <a:lstStyle/>
          <a:p>
            <a:pPr>
              <a:lnSpc>
                <a:spcPts val="6190"/>
              </a:lnSpc>
            </a:pPr>
            <a:r>
              <a:rPr lang="en-US" sz="4421">
                <a:solidFill>
                  <a:srgbClr val="0B1320"/>
                </a:solidFill>
                <a:latin typeface="League Spartan Bold"/>
              </a:rPr>
              <a:t>Tool 3:</a:t>
            </a:r>
          </a:p>
        </p:txBody>
      </p:sp>
      <p:grpSp>
        <p:nvGrpSpPr>
          <p:cNvPr id="8" name="Group 8"/>
          <p:cNvGrpSpPr/>
          <p:nvPr/>
        </p:nvGrpSpPr>
        <p:grpSpPr>
          <a:xfrm rot="9261838">
            <a:off x="16065115" y="-1283235"/>
            <a:ext cx="3580560" cy="10320476"/>
            <a:chOff x="0" y="0"/>
            <a:chExt cx="943028" cy="2718150"/>
          </a:xfrm>
        </p:grpSpPr>
        <p:sp>
          <p:nvSpPr>
            <p:cNvPr id="9" name="Freeform 9"/>
            <p:cNvSpPr/>
            <p:nvPr/>
          </p:nvSpPr>
          <p:spPr>
            <a:xfrm>
              <a:off x="0" y="0"/>
              <a:ext cx="943028" cy="2718150"/>
            </a:xfrm>
            <a:custGeom>
              <a:avLst/>
              <a:gdLst/>
              <a:ahLst/>
              <a:cxnLst/>
              <a:rect l="l" t="t" r="r" b="b"/>
              <a:pathLst>
                <a:path w="943028" h="2718150">
                  <a:moveTo>
                    <a:pt x="0" y="0"/>
                  </a:moveTo>
                  <a:lnTo>
                    <a:pt x="943028" y="0"/>
                  </a:lnTo>
                  <a:lnTo>
                    <a:pt x="943028" y="2718150"/>
                  </a:lnTo>
                  <a:lnTo>
                    <a:pt x="0" y="2718150"/>
                  </a:lnTo>
                  <a:close/>
                </a:path>
              </a:pathLst>
            </a:custGeom>
            <a:solidFill>
              <a:srgbClr val="C5E3F2"/>
            </a:solidFill>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8914360">
            <a:off x="9984547" y="-3000392"/>
            <a:ext cx="8093176" cy="5501063"/>
            <a:chOff x="0" y="0"/>
            <a:chExt cx="2131536" cy="1448840"/>
          </a:xfrm>
        </p:grpSpPr>
        <p:sp>
          <p:nvSpPr>
            <p:cNvPr id="12" name="Freeform 12"/>
            <p:cNvSpPr/>
            <p:nvPr/>
          </p:nvSpPr>
          <p:spPr>
            <a:xfrm>
              <a:off x="0" y="0"/>
              <a:ext cx="2131536" cy="1448840"/>
            </a:xfrm>
            <a:custGeom>
              <a:avLst/>
              <a:gdLst/>
              <a:ahLst/>
              <a:cxnLst/>
              <a:rect l="l" t="t" r="r" b="b"/>
              <a:pathLst>
                <a:path w="2131536" h="1448840">
                  <a:moveTo>
                    <a:pt x="0" y="0"/>
                  </a:moveTo>
                  <a:lnTo>
                    <a:pt x="2131536" y="0"/>
                  </a:lnTo>
                  <a:lnTo>
                    <a:pt x="2131536" y="1448840"/>
                  </a:lnTo>
                  <a:lnTo>
                    <a:pt x="0" y="1448840"/>
                  </a:lnTo>
                  <a:close/>
                </a:path>
              </a:pathLst>
            </a:custGeom>
            <a:solidFill>
              <a:srgbClr val="0D0F68"/>
            </a:solidFill>
          </p:spPr>
        </p:sp>
        <p:sp>
          <p:nvSpPr>
            <p:cNvPr id="13" name="TextBox 13"/>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rot="-2700000" flipH="1" flipV="1">
            <a:off x="15069461" y="-2645182"/>
            <a:ext cx="4379678" cy="6903771"/>
          </a:xfrm>
          <a:custGeom>
            <a:avLst/>
            <a:gdLst/>
            <a:ahLst/>
            <a:cxnLst/>
            <a:rect l="l" t="t" r="r" b="b"/>
            <a:pathLst>
              <a:path w="4379678" h="6903771">
                <a:moveTo>
                  <a:pt x="4379678" y="6903772"/>
                </a:moveTo>
                <a:lnTo>
                  <a:pt x="0" y="6903772"/>
                </a:lnTo>
                <a:lnTo>
                  <a:pt x="0" y="0"/>
                </a:lnTo>
                <a:lnTo>
                  <a:pt x="4379678" y="0"/>
                </a:lnTo>
                <a:lnTo>
                  <a:pt x="4379678" y="6903772"/>
                </a:lnTo>
                <a:close/>
              </a:path>
            </a:pathLst>
          </a:custGeom>
          <a:blipFill>
            <a:blip r:embed="rId4">
              <a:alphaModFix amt="64000"/>
              <a:extLst>
                <a:ext uri="{96DAC541-7B7A-43D3-8B79-37D633B846F1}">
                  <asvg:svgBlip xmlns:asvg="http://schemas.microsoft.com/office/drawing/2016/SVG/main" r:embed="rId5"/>
                </a:ext>
              </a:extLst>
            </a:blip>
            <a:stretch>
              <a:fillRect r="-61881"/>
            </a:stretch>
          </a:blipFill>
        </p:spPr>
      </p:sp>
      <p:sp>
        <p:nvSpPr>
          <p:cNvPr id="15" name="TextBox 15"/>
          <p:cNvSpPr txBox="1"/>
          <p:nvPr/>
        </p:nvSpPr>
        <p:spPr>
          <a:xfrm>
            <a:off x="6752076" y="6388076"/>
            <a:ext cx="2890026" cy="752334"/>
          </a:xfrm>
          <a:prstGeom prst="rect">
            <a:avLst/>
          </a:prstGeom>
        </p:spPr>
        <p:txBody>
          <a:bodyPr lIns="0" tIns="0" rIns="0" bIns="0" rtlCol="0" anchor="t">
            <a:spAutoFit/>
          </a:bodyPr>
          <a:lstStyle/>
          <a:p>
            <a:pPr>
              <a:lnSpc>
                <a:spcPts val="6190"/>
              </a:lnSpc>
            </a:pPr>
            <a:r>
              <a:rPr lang="en-US" sz="4421">
                <a:solidFill>
                  <a:srgbClr val="0B1320"/>
                </a:solidFill>
                <a:latin typeface="League Spartan Bold"/>
              </a:rPr>
              <a:t>Tool 4:</a:t>
            </a:r>
          </a:p>
        </p:txBody>
      </p:sp>
      <p:sp>
        <p:nvSpPr>
          <p:cNvPr id="16" name="TextBox 16"/>
          <p:cNvSpPr txBox="1"/>
          <p:nvPr/>
        </p:nvSpPr>
        <p:spPr>
          <a:xfrm>
            <a:off x="7825614" y="7521411"/>
            <a:ext cx="2890026" cy="752334"/>
          </a:xfrm>
          <a:prstGeom prst="rect">
            <a:avLst/>
          </a:prstGeom>
        </p:spPr>
        <p:txBody>
          <a:bodyPr lIns="0" tIns="0" rIns="0" bIns="0" rtlCol="0" anchor="t">
            <a:spAutoFit/>
          </a:bodyPr>
          <a:lstStyle/>
          <a:p>
            <a:pPr>
              <a:lnSpc>
                <a:spcPts val="6190"/>
              </a:lnSpc>
            </a:pPr>
            <a:r>
              <a:rPr lang="en-US" sz="4421">
                <a:solidFill>
                  <a:srgbClr val="0B1320"/>
                </a:solidFill>
                <a:latin typeface="League Spartan Bold"/>
              </a:rPr>
              <a:t>Tool 5:</a:t>
            </a:r>
          </a:p>
        </p:txBody>
      </p:sp>
      <p:sp>
        <p:nvSpPr>
          <p:cNvPr id="17" name="TextBox 17"/>
          <p:cNvSpPr txBox="1"/>
          <p:nvPr/>
        </p:nvSpPr>
        <p:spPr>
          <a:xfrm>
            <a:off x="9137543" y="8654745"/>
            <a:ext cx="2890026" cy="752334"/>
          </a:xfrm>
          <a:prstGeom prst="rect">
            <a:avLst/>
          </a:prstGeom>
        </p:spPr>
        <p:txBody>
          <a:bodyPr lIns="0" tIns="0" rIns="0" bIns="0" rtlCol="0" anchor="t">
            <a:spAutoFit/>
          </a:bodyPr>
          <a:lstStyle/>
          <a:p>
            <a:pPr>
              <a:lnSpc>
                <a:spcPts val="6190"/>
              </a:lnSpc>
            </a:pPr>
            <a:r>
              <a:rPr lang="en-US" sz="4421">
                <a:solidFill>
                  <a:srgbClr val="0B1320"/>
                </a:solidFill>
                <a:latin typeface="League Spartan Bold"/>
              </a:rPr>
              <a:t>Tool 6:</a:t>
            </a:r>
          </a:p>
        </p:txBody>
      </p:sp>
      <p:sp>
        <p:nvSpPr>
          <p:cNvPr id="18" name="TextBox 18"/>
          <p:cNvSpPr txBox="1"/>
          <p:nvPr/>
        </p:nvSpPr>
        <p:spPr>
          <a:xfrm>
            <a:off x="7356712" y="4072246"/>
            <a:ext cx="7069174" cy="726831"/>
          </a:xfrm>
          <a:prstGeom prst="rect">
            <a:avLst/>
          </a:prstGeom>
        </p:spPr>
        <p:txBody>
          <a:bodyPr lIns="0" tIns="0" rIns="0" bIns="0" rtlCol="0" anchor="t">
            <a:spAutoFit/>
          </a:bodyPr>
          <a:lstStyle/>
          <a:p>
            <a:pPr algn="just">
              <a:lnSpc>
                <a:spcPts val="6143"/>
              </a:lnSpc>
            </a:pPr>
            <a:r>
              <a:rPr lang="en-US" sz="3451">
                <a:solidFill>
                  <a:srgbClr val="0B1320"/>
                </a:solidFill>
                <a:latin typeface="Kollektif"/>
              </a:rPr>
              <a:t>Support Vector Machine (SVM)</a:t>
            </a:r>
          </a:p>
        </p:txBody>
      </p:sp>
      <p:sp>
        <p:nvSpPr>
          <p:cNvPr id="19" name="TextBox 19"/>
          <p:cNvSpPr txBox="1"/>
          <p:nvPr/>
        </p:nvSpPr>
        <p:spPr>
          <a:xfrm>
            <a:off x="8197089" y="5205581"/>
            <a:ext cx="7069174" cy="726831"/>
          </a:xfrm>
          <a:prstGeom prst="rect">
            <a:avLst/>
          </a:prstGeom>
        </p:spPr>
        <p:txBody>
          <a:bodyPr lIns="0" tIns="0" rIns="0" bIns="0" rtlCol="0" anchor="t">
            <a:spAutoFit/>
          </a:bodyPr>
          <a:lstStyle/>
          <a:p>
            <a:pPr algn="just">
              <a:lnSpc>
                <a:spcPts val="6143"/>
              </a:lnSpc>
            </a:pPr>
            <a:r>
              <a:rPr lang="en-US" sz="3451">
                <a:solidFill>
                  <a:srgbClr val="0B1320"/>
                </a:solidFill>
                <a:latin typeface="Kollektif"/>
              </a:rPr>
              <a:t>Adaboost (Adaptive Boosting)</a:t>
            </a:r>
          </a:p>
        </p:txBody>
      </p:sp>
      <p:sp>
        <p:nvSpPr>
          <p:cNvPr id="20" name="TextBox 20"/>
          <p:cNvSpPr txBox="1"/>
          <p:nvPr/>
        </p:nvSpPr>
        <p:spPr>
          <a:xfrm>
            <a:off x="9270627" y="6337379"/>
            <a:ext cx="7069174" cy="726831"/>
          </a:xfrm>
          <a:prstGeom prst="rect">
            <a:avLst/>
          </a:prstGeom>
        </p:spPr>
        <p:txBody>
          <a:bodyPr lIns="0" tIns="0" rIns="0" bIns="0" rtlCol="0" anchor="t">
            <a:spAutoFit/>
          </a:bodyPr>
          <a:lstStyle/>
          <a:p>
            <a:pPr algn="just">
              <a:lnSpc>
                <a:spcPts val="6143"/>
              </a:lnSpc>
            </a:pPr>
            <a:r>
              <a:rPr lang="en-US" sz="3451">
                <a:solidFill>
                  <a:srgbClr val="0B1320"/>
                </a:solidFill>
                <a:latin typeface="Kollektif"/>
              </a:rPr>
              <a:t>Logistic Regression</a:t>
            </a:r>
          </a:p>
        </p:txBody>
      </p:sp>
      <p:sp>
        <p:nvSpPr>
          <p:cNvPr id="21" name="TextBox 21"/>
          <p:cNvSpPr txBox="1"/>
          <p:nvPr/>
        </p:nvSpPr>
        <p:spPr>
          <a:xfrm>
            <a:off x="10190126" y="7472250"/>
            <a:ext cx="7069174" cy="726831"/>
          </a:xfrm>
          <a:prstGeom prst="rect">
            <a:avLst/>
          </a:prstGeom>
        </p:spPr>
        <p:txBody>
          <a:bodyPr lIns="0" tIns="0" rIns="0" bIns="0" rtlCol="0" anchor="t">
            <a:spAutoFit/>
          </a:bodyPr>
          <a:lstStyle/>
          <a:p>
            <a:pPr algn="just">
              <a:lnSpc>
                <a:spcPts val="6143"/>
              </a:lnSpc>
            </a:pPr>
            <a:r>
              <a:rPr lang="en-US" sz="3451">
                <a:solidFill>
                  <a:srgbClr val="0B1320"/>
                </a:solidFill>
                <a:latin typeface="Kollektif"/>
              </a:rPr>
              <a:t>K-Nearest Neighbor (KNN)</a:t>
            </a:r>
          </a:p>
        </p:txBody>
      </p:sp>
      <p:sp>
        <p:nvSpPr>
          <p:cNvPr id="22" name="TextBox 22"/>
          <p:cNvSpPr txBox="1"/>
          <p:nvPr/>
        </p:nvSpPr>
        <p:spPr>
          <a:xfrm>
            <a:off x="11492404" y="8605584"/>
            <a:ext cx="7069174" cy="726831"/>
          </a:xfrm>
          <a:prstGeom prst="rect">
            <a:avLst/>
          </a:prstGeom>
        </p:spPr>
        <p:txBody>
          <a:bodyPr lIns="0" tIns="0" rIns="0" bIns="0" rtlCol="0" anchor="t">
            <a:spAutoFit/>
          </a:bodyPr>
          <a:lstStyle/>
          <a:p>
            <a:pPr algn="just">
              <a:lnSpc>
                <a:spcPts val="6143"/>
              </a:lnSpc>
            </a:pPr>
            <a:r>
              <a:rPr lang="en-US" sz="3451">
                <a:solidFill>
                  <a:srgbClr val="0B1320"/>
                </a:solidFill>
                <a:latin typeface="Kollektif"/>
              </a:rPr>
              <a:t>Random Forest Classifier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
        <p:cNvGrpSpPr/>
        <p:nvPr/>
      </p:nvGrpSpPr>
      <p:grpSpPr>
        <a:xfrm>
          <a:off x="0" y="0"/>
          <a:ext cx="0" cy="0"/>
          <a:chOff x="0" y="0"/>
          <a:chExt cx="0" cy="0"/>
        </a:xfrm>
      </p:grpSpPr>
      <p:sp>
        <p:nvSpPr>
          <p:cNvPr id="2" name="Freeform 2"/>
          <p:cNvSpPr/>
          <p:nvPr/>
        </p:nvSpPr>
        <p:spPr>
          <a:xfrm rot="5400000">
            <a:off x="-439437" y="-2968934"/>
            <a:ext cx="6922219" cy="10911627"/>
          </a:xfrm>
          <a:custGeom>
            <a:avLst/>
            <a:gdLst/>
            <a:ahLst/>
            <a:cxnLst/>
            <a:rect l="l" t="t" r="r" b="b"/>
            <a:pathLst>
              <a:path w="6922219" h="10911627">
                <a:moveTo>
                  <a:pt x="0" y="0"/>
                </a:moveTo>
                <a:lnTo>
                  <a:pt x="6922219" y="0"/>
                </a:lnTo>
                <a:lnTo>
                  <a:pt x="6922219" y="10911627"/>
                </a:lnTo>
                <a:lnTo>
                  <a:pt x="0" y="10911627"/>
                </a:lnTo>
                <a:lnTo>
                  <a:pt x="0" y="0"/>
                </a:lnTo>
                <a:close/>
              </a:path>
            </a:pathLst>
          </a:custGeom>
          <a:blipFill>
            <a:blip r:embed="rId2">
              <a:extLst>
                <a:ext uri="{96DAC541-7B7A-43D3-8B79-37D633B846F1}">
                  <asvg:svgBlip xmlns:asvg="http://schemas.microsoft.com/office/drawing/2016/SVG/main" r:embed="rId3"/>
                </a:ext>
              </a:extLst>
            </a:blip>
            <a:stretch>
              <a:fillRect r="-61881"/>
            </a:stretch>
          </a:blipFill>
        </p:spPr>
      </p:sp>
      <p:grpSp>
        <p:nvGrpSpPr>
          <p:cNvPr id="3" name="Group 3"/>
          <p:cNvGrpSpPr/>
          <p:nvPr/>
        </p:nvGrpSpPr>
        <p:grpSpPr>
          <a:xfrm rot="-1751933">
            <a:off x="179230" y="2590504"/>
            <a:ext cx="20414930" cy="11270142"/>
            <a:chOff x="0" y="0"/>
            <a:chExt cx="5376772" cy="2968268"/>
          </a:xfrm>
        </p:grpSpPr>
        <p:sp>
          <p:nvSpPr>
            <p:cNvPr id="4" name="Freeform 4"/>
            <p:cNvSpPr/>
            <p:nvPr/>
          </p:nvSpPr>
          <p:spPr>
            <a:xfrm>
              <a:off x="0" y="0"/>
              <a:ext cx="5376772" cy="2968268"/>
            </a:xfrm>
            <a:custGeom>
              <a:avLst/>
              <a:gdLst/>
              <a:ahLst/>
              <a:cxnLst/>
              <a:rect l="l" t="t" r="r" b="b"/>
              <a:pathLst>
                <a:path w="5376772" h="2968268">
                  <a:moveTo>
                    <a:pt x="0" y="0"/>
                  </a:moveTo>
                  <a:lnTo>
                    <a:pt x="5376772" y="0"/>
                  </a:lnTo>
                  <a:lnTo>
                    <a:pt x="5376772" y="2968268"/>
                  </a:lnTo>
                  <a:lnTo>
                    <a:pt x="0" y="2968268"/>
                  </a:lnTo>
                  <a:close/>
                </a:path>
              </a:pathLst>
            </a:custGeom>
            <a:solidFill>
              <a:srgbClr val="0D0F68"/>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028700" y="1483420"/>
            <a:ext cx="7237570" cy="1694816"/>
          </a:xfrm>
          <a:prstGeom prst="rect">
            <a:avLst/>
          </a:prstGeom>
        </p:spPr>
        <p:txBody>
          <a:bodyPr lIns="0" tIns="0" rIns="0" bIns="0" rtlCol="0" anchor="t">
            <a:spAutoFit/>
          </a:bodyPr>
          <a:lstStyle/>
          <a:p>
            <a:pPr algn="ctr">
              <a:lnSpc>
                <a:spcPts val="6859"/>
              </a:lnSpc>
            </a:pPr>
            <a:r>
              <a:rPr lang="en-US" sz="4899">
                <a:solidFill>
                  <a:srgbClr val="0B1320"/>
                </a:solidFill>
                <a:latin typeface="League Spartan Bold"/>
              </a:rPr>
              <a:t>Tools Used in </a:t>
            </a:r>
          </a:p>
          <a:p>
            <a:pPr algn="ctr">
              <a:lnSpc>
                <a:spcPts val="6859"/>
              </a:lnSpc>
            </a:pPr>
            <a:r>
              <a:rPr lang="en-US" sz="4899">
                <a:solidFill>
                  <a:srgbClr val="0B1320"/>
                </a:solidFill>
                <a:latin typeface="League Spartan Bold"/>
              </a:rPr>
              <a:t>Data Mining</a:t>
            </a:r>
          </a:p>
        </p:txBody>
      </p:sp>
      <p:sp>
        <p:nvSpPr>
          <p:cNvPr id="7" name="TextBox 7"/>
          <p:cNvSpPr txBox="1"/>
          <p:nvPr/>
        </p:nvSpPr>
        <p:spPr>
          <a:xfrm>
            <a:off x="7924095" y="5019675"/>
            <a:ext cx="7818071" cy="3354485"/>
          </a:xfrm>
          <a:prstGeom prst="rect">
            <a:avLst/>
          </a:prstGeom>
        </p:spPr>
        <p:txBody>
          <a:bodyPr lIns="0" tIns="0" rIns="0" bIns="0" rtlCol="0" anchor="t">
            <a:spAutoFit/>
          </a:bodyPr>
          <a:lstStyle/>
          <a:p>
            <a:pPr marL="750469" lvl="1" indent="-375234">
              <a:lnSpc>
                <a:spcPts val="5387"/>
              </a:lnSpc>
              <a:buFont typeface="Arial"/>
              <a:buChar char="•"/>
            </a:pPr>
            <a:r>
              <a:rPr lang="en-US" sz="3476">
                <a:solidFill>
                  <a:srgbClr val="FFFFFF"/>
                </a:solidFill>
                <a:latin typeface="Kollektif"/>
              </a:rPr>
              <a:t>WEKA</a:t>
            </a:r>
          </a:p>
          <a:p>
            <a:pPr marL="750469" lvl="1" indent="-375234">
              <a:lnSpc>
                <a:spcPts val="5387"/>
              </a:lnSpc>
              <a:buFont typeface="Arial"/>
              <a:buChar char="•"/>
            </a:pPr>
            <a:r>
              <a:rPr lang="en-US" sz="3476">
                <a:solidFill>
                  <a:srgbClr val="FFFFFF"/>
                </a:solidFill>
                <a:latin typeface="Kollektif"/>
              </a:rPr>
              <a:t>RapidMiner</a:t>
            </a:r>
          </a:p>
          <a:p>
            <a:pPr marL="750469" lvl="1" indent="-375234">
              <a:lnSpc>
                <a:spcPts val="5387"/>
              </a:lnSpc>
              <a:buFont typeface="Arial"/>
              <a:buChar char="•"/>
            </a:pPr>
            <a:r>
              <a:rPr lang="en-US" sz="3476">
                <a:solidFill>
                  <a:srgbClr val="FFFFFF"/>
                </a:solidFill>
                <a:latin typeface="Kollektif"/>
              </a:rPr>
              <a:t>KNIME</a:t>
            </a:r>
          </a:p>
          <a:p>
            <a:pPr marL="750469" lvl="1" indent="-375234">
              <a:lnSpc>
                <a:spcPts val="5387"/>
              </a:lnSpc>
              <a:buFont typeface="Arial"/>
              <a:buChar char="•"/>
            </a:pPr>
            <a:r>
              <a:rPr lang="en-US" sz="3476">
                <a:solidFill>
                  <a:srgbClr val="FFFFFF"/>
                </a:solidFill>
                <a:latin typeface="Kollektif"/>
              </a:rPr>
              <a:t>Orange</a:t>
            </a:r>
          </a:p>
          <a:p>
            <a:pPr marL="750469" lvl="1" indent="-375234">
              <a:lnSpc>
                <a:spcPts val="5387"/>
              </a:lnSpc>
              <a:buFont typeface="Arial"/>
              <a:buChar char="•"/>
            </a:pPr>
            <a:r>
              <a:rPr lang="en-US" sz="3476">
                <a:solidFill>
                  <a:srgbClr val="FFFFFF"/>
                </a:solidFill>
                <a:latin typeface="Kollektif"/>
              </a:rPr>
              <a:t>Rattle</a:t>
            </a:r>
          </a:p>
        </p:txBody>
      </p:sp>
      <p:grpSp>
        <p:nvGrpSpPr>
          <p:cNvPr id="8" name="Group 8"/>
          <p:cNvGrpSpPr/>
          <p:nvPr/>
        </p:nvGrpSpPr>
        <p:grpSpPr>
          <a:xfrm rot="-4667749">
            <a:off x="14350320" y="-3994161"/>
            <a:ext cx="3720768" cy="7555779"/>
            <a:chOff x="0" y="0"/>
            <a:chExt cx="979955" cy="1990000"/>
          </a:xfrm>
        </p:grpSpPr>
        <p:sp>
          <p:nvSpPr>
            <p:cNvPr id="9" name="Freeform 9"/>
            <p:cNvSpPr/>
            <p:nvPr/>
          </p:nvSpPr>
          <p:spPr>
            <a:xfrm>
              <a:off x="0" y="0"/>
              <a:ext cx="979955" cy="1989999"/>
            </a:xfrm>
            <a:custGeom>
              <a:avLst/>
              <a:gdLst/>
              <a:ahLst/>
              <a:cxnLst/>
              <a:rect l="l" t="t" r="r" b="b"/>
              <a:pathLst>
                <a:path w="979955" h="1989999">
                  <a:moveTo>
                    <a:pt x="0" y="0"/>
                  </a:moveTo>
                  <a:lnTo>
                    <a:pt x="979955" y="0"/>
                  </a:lnTo>
                  <a:lnTo>
                    <a:pt x="979955" y="1989999"/>
                  </a:lnTo>
                  <a:lnTo>
                    <a:pt x="0" y="1989999"/>
                  </a:lnTo>
                  <a:close/>
                </a:path>
              </a:pathLst>
            </a:custGeom>
            <a:solidFill>
              <a:srgbClr val="C5E3F2"/>
            </a:solidFill>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rot="1970442">
            <a:off x="10642332" y="3587829"/>
            <a:ext cx="11643412" cy="0"/>
          </a:xfrm>
          <a:prstGeom prst="line">
            <a:avLst/>
          </a:prstGeom>
          <a:ln w="38100" cap="flat">
            <a:solidFill>
              <a:srgbClr val="F3F6FA"/>
            </a:solidFill>
            <a:prstDash val="solid"/>
            <a:headEnd type="none" w="sm" len="sm"/>
            <a:tailEnd type="none" w="sm" len="sm"/>
          </a:ln>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
        <p:cNvGrpSpPr/>
        <p:nvPr/>
      </p:nvGrpSpPr>
      <p:grpSpPr>
        <a:xfrm>
          <a:off x="0" y="0"/>
          <a:ext cx="0" cy="0"/>
          <a:chOff x="0" y="0"/>
          <a:chExt cx="0" cy="0"/>
        </a:xfrm>
      </p:grpSpPr>
      <p:sp>
        <p:nvSpPr>
          <p:cNvPr id="2" name="Freeform 2"/>
          <p:cNvSpPr/>
          <p:nvPr/>
        </p:nvSpPr>
        <p:spPr>
          <a:xfrm rot="-10800000">
            <a:off x="16590856" y="2555109"/>
            <a:ext cx="5373473" cy="5340708"/>
          </a:xfrm>
          <a:custGeom>
            <a:avLst/>
            <a:gdLst/>
            <a:ahLst/>
            <a:cxnLst/>
            <a:rect l="l" t="t" r="r" b="b"/>
            <a:pathLst>
              <a:path w="5373473" h="5340708">
                <a:moveTo>
                  <a:pt x="0" y="0"/>
                </a:moveTo>
                <a:lnTo>
                  <a:pt x="5373473" y="0"/>
                </a:lnTo>
                <a:lnTo>
                  <a:pt x="5373473" y="5340708"/>
                </a:lnTo>
                <a:lnTo>
                  <a:pt x="0" y="5340708"/>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729556" y="1419829"/>
            <a:ext cx="13635311" cy="968760"/>
          </a:xfrm>
          <a:prstGeom prst="rect">
            <a:avLst/>
          </a:prstGeom>
        </p:spPr>
        <p:txBody>
          <a:bodyPr lIns="0" tIns="0" rIns="0" bIns="0" rtlCol="0" anchor="t">
            <a:spAutoFit/>
          </a:bodyPr>
          <a:lstStyle/>
          <a:p>
            <a:pPr>
              <a:lnSpc>
                <a:spcPts val="7252"/>
              </a:lnSpc>
            </a:pPr>
            <a:r>
              <a:rPr lang="en-US" sz="7400">
                <a:solidFill>
                  <a:srgbClr val="0B1320"/>
                </a:solidFill>
                <a:latin typeface="League Spartan Bold"/>
              </a:rPr>
              <a:t>Data Mining Stages</a:t>
            </a:r>
          </a:p>
        </p:txBody>
      </p:sp>
      <p:grpSp>
        <p:nvGrpSpPr>
          <p:cNvPr id="4" name="Group 4"/>
          <p:cNvGrpSpPr/>
          <p:nvPr/>
        </p:nvGrpSpPr>
        <p:grpSpPr>
          <a:xfrm rot="9261838">
            <a:off x="16065115" y="-1283235"/>
            <a:ext cx="3580560" cy="10320476"/>
            <a:chOff x="0" y="0"/>
            <a:chExt cx="943028" cy="2718150"/>
          </a:xfrm>
        </p:grpSpPr>
        <p:sp>
          <p:nvSpPr>
            <p:cNvPr id="5" name="Freeform 5"/>
            <p:cNvSpPr/>
            <p:nvPr/>
          </p:nvSpPr>
          <p:spPr>
            <a:xfrm>
              <a:off x="0" y="0"/>
              <a:ext cx="943028" cy="2718150"/>
            </a:xfrm>
            <a:custGeom>
              <a:avLst/>
              <a:gdLst/>
              <a:ahLst/>
              <a:cxnLst/>
              <a:rect l="l" t="t" r="r" b="b"/>
              <a:pathLst>
                <a:path w="943028" h="2718150">
                  <a:moveTo>
                    <a:pt x="0" y="0"/>
                  </a:moveTo>
                  <a:lnTo>
                    <a:pt x="943028" y="0"/>
                  </a:lnTo>
                  <a:lnTo>
                    <a:pt x="943028" y="2718150"/>
                  </a:lnTo>
                  <a:lnTo>
                    <a:pt x="0" y="2718150"/>
                  </a:lnTo>
                  <a:close/>
                </a:path>
              </a:pathLst>
            </a:custGeom>
            <a:solidFill>
              <a:srgbClr val="C5E3F2"/>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rot="-8914360">
            <a:off x="9984547" y="-3000392"/>
            <a:ext cx="8093176" cy="5501063"/>
            <a:chOff x="0" y="0"/>
            <a:chExt cx="2131536" cy="1448840"/>
          </a:xfrm>
        </p:grpSpPr>
        <p:sp>
          <p:nvSpPr>
            <p:cNvPr id="8" name="Freeform 8"/>
            <p:cNvSpPr/>
            <p:nvPr/>
          </p:nvSpPr>
          <p:spPr>
            <a:xfrm>
              <a:off x="0" y="0"/>
              <a:ext cx="2131536" cy="1448840"/>
            </a:xfrm>
            <a:custGeom>
              <a:avLst/>
              <a:gdLst/>
              <a:ahLst/>
              <a:cxnLst/>
              <a:rect l="l" t="t" r="r" b="b"/>
              <a:pathLst>
                <a:path w="2131536" h="1448840">
                  <a:moveTo>
                    <a:pt x="0" y="0"/>
                  </a:moveTo>
                  <a:lnTo>
                    <a:pt x="2131536" y="0"/>
                  </a:lnTo>
                  <a:lnTo>
                    <a:pt x="2131536" y="1448840"/>
                  </a:lnTo>
                  <a:lnTo>
                    <a:pt x="0" y="1448840"/>
                  </a:lnTo>
                  <a:close/>
                </a:path>
              </a:pathLst>
            </a:custGeom>
            <a:solidFill>
              <a:srgbClr val="0D0F68"/>
            </a:solidFill>
          </p:spPr>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rot="-2700000" flipH="1" flipV="1">
            <a:off x="15069461" y="-2645182"/>
            <a:ext cx="4379678" cy="6903771"/>
          </a:xfrm>
          <a:custGeom>
            <a:avLst/>
            <a:gdLst/>
            <a:ahLst/>
            <a:cxnLst/>
            <a:rect l="l" t="t" r="r" b="b"/>
            <a:pathLst>
              <a:path w="4379678" h="6903771">
                <a:moveTo>
                  <a:pt x="4379678" y="6903772"/>
                </a:moveTo>
                <a:lnTo>
                  <a:pt x="0" y="6903772"/>
                </a:lnTo>
                <a:lnTo>
                  <a:pt x="0" y="0"/>
                </a:lnTo>
                <a:lnTo>
                  <a:pt x="4379678" y="0"/>
                </a:lnTo>
                <a:lnTo>
                  <a:pt x="4379678" y="6903772"/>
                </a:lnTo>
                <a:close/>
              </a:path>
            </a:pathLst>
          </a:custGeom>
          <a:blipFill>
            <a:blip r:embed="rId4">
              <a:alphaModFix amt="64000"/>
              <a:extLst>
                <a:ext uri="{96DAC541-7B7A-43D3-8B79-37D633B846F1}">
                  <asvg:svgBlip xmlns:asvg="http://schemas.microsoft.com/office/drawing/2016/SVG/main" r:embed="rId5"/>
                </a:ext>
              </a:extLst>
            </a:blip>
            <a:stretch>
              <a:fillRect r="-61881"/>
            </a:stretch>
          </a:blipFill>
        </p:spPr>
      </p:sp>
      <p:sp>
        <p:nvSpPr>
          <p:cNvPr id="11" name="Freeform 11"/>
          <p:cNvSpPr/>
          <p:nvPr/>
        </p:nvSpPr>
        <p:spPr>
          <a:xfrm>
            <a:off x="1087282" y="4892162"/>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TextBox 12"/>
          <p:cNvSpPr txBox="1"/>
          <p:nvPr/>
        </p:nvSpPr>
        <p:spPr>
          <a:xfrm>
            <a:off x="6210349" y="2820145"/>
            <a:ext cx="7069174" cy="726831"/>
          </a:xfrm>
          <a:prstGeom prst="rect">
            <a:avLst/>
          </a:prstGeom>
        </p:spPr>
        <p:txBody>
          <a:bodyPr lIns="0" tIns="0" rIns="0" bIns="0" rtlCol="0" anchor="t">
            <a:spAutoFit/>
          </a:bodyPr>
          <a:lstStyle/>
          <a:p>
            <a:pPr algn="just">
              <a:lnSpc>
                <a:spcPts val="6143"/>
              </a:lnSpc>
            </a:pPr>
            <a:r>
              <a:rPr lang="en-US" sz="3451">
                <a:solidFill>
                  <a:srgbClr val="0B1320"/>
                </a:solidFill>
                <a:latin typeface="Kollektif"/>
              </a:rPr>
              <a:t>Business Understanding</a:t>
            </a:r>
          </a:p>
        </p:txBody>
      </p:sp>
      <p:sp>
        <p:nvSpPr>
          <p:cNvPr id="13" name="TextBox 13"/>
          <p:cNvSpPr txBox="1"/>
          <p:nvPr/>
        </p:nvSpPr>
        <p:spPr>
          <a:xfrm>
            <a:off x="3628988" y="2878831"/>
            <a:ext cx="2890026" cy="752334"/>
          </a:xfrm>
          <a:prstGeom prst="rect">
            <a:avLst/>
          </a:prstGeom>
        </p:spPr>
        <p:txBody>
          <a:bodyPr lIns="0" tIns="0" rIns="0" bIns="0" rtlCol="0" anchor="t">
            <a:spAutoFit/>
          </a:bodyPr>
          <a:lstStyle/>
          <a:p>
            <a:pPr>
              <a:lnSpc>
                <a:spcPts val="6190"/>
              </a:lnSpc>
            </a:pPr>
            <a:r>
              <a:rPr lang="en-US" sz="4421">
                <a:solidFill>
                  <a:srgbClr val="0B1320"/>
                </a:solidFill>
                <a:latin typeface="League Spartan Bold"/>
              </a:rPr>
              <a:t>Stage 1 :</a:t>
            </a:r>
          </a:p>
        </p:txBody>
      </p:sp>
      <p:sp>
        <p:nvSpPr>
          <p:cNvPr id="14" name="TextBox 14"/>
          <p:cNvSpPr txBox="1"/>
          <p:nvPr/>
        </p:nvSpPr>
        <p:spPr>
          <a:xfrm>
            <a:off x="4935588" y="3921985"/>
            <a:ext cx="2890026" cy="752334"/>
          </a:xfrm>
          <a:prstGeom prst="rect">
            <a:avLst/>
          </a:prstGeom>
        </p:spPr>
        <p:txBody>
          <a:bodyPr lIns="0" tIns="0" rIns="0" bIns="0" rtlCol="0" anchor="t">
            <a:spAutoFit/>
          </a:bodyPr>
          <a:lstStyle/>
          <a:p>
            <a:pPr>
              <a:lnSpc>
                <a:spcPts val="6190"/>
              </a:lnSpc>
            </a:pPr>
            <a:r>
              <a:rPr lang="en-US" sz="4421">
                <a:solidFill>
                  <a:srgbClr val="0B1320"/>
                </a:solidFill>
                <a:latin typeface="League Spartan Bold"/>
              </a:rPr>
              <a:t>Stage 2:</a:t>
            </a:r>
          </a:p>
        </p:txBody>
      </p:sp>
      <p:sp>
        <p:nvSpPr>
          <p:cNvPr id="15" name="TextBox 15"/>
          <p:cNvSpPr txBox="1"/>
          <p:nvPr/>
        </p:nvSpPr>
        <p:spPr>
          <a:xfrm>
            <a:off x="5834352" y="5036270"/>
            <a:ext cx="2890026" cy="752334"/>
          </a:xfrm>
          <a:prstGeom prst="rect">
            <a:avLst/>
          </a:prstGeom>
        </p:spPr>
        <p:txBody>
          <a:bodyPr lIns="0" tIns="0" rIns="0" bIns="0" rtlCol="0" anchor="t">
            <a:spAutoFit/>
          </a:bodyPr>
          <a:lstStyle/>
          <a:p>
            <a:pPr>
              <a:lnSpc>
                <a:spcPts val="6190"/>
              </a:lnSpc>
            </a:pPr>
            <a:r>
              <a:rPr lang="en-US" sz="4421">
                <a:solidFill>
                  <a:srgbClr val="0B1320"/>
                </a:solidFill>
                <a:latin typeface="League Spartan Bold"/>
              </a:rPr>
              <a:t>Stage 3:</a:t>
            </a:r>
          </a:p>
        </p:txBody>
      </p:sp>
      <p:sp>
        <p:nvSpPr>
          <p:cNvPr id="16" name="TextBox 16"/>
          <p:cNvSpPr txBox="1"/>
          <p:nvPr/>
        </p:nvSpPr>
        <p:spPr>
          <a:xfrm>
            <a:off x="6854910" y="6150554"/>
            <a:ext cx="2890026" cy="752334"/>
          </a:xfrm>
          <a:prstGeom prst="rect">
            <a:avLst/>
          </a:prstGeom>
        </p:spPr>
        <p:txBody>
          <a:bodyPr lIns="0" tIns="0" rIns="0" bIns="0" rtlCol="0" anchor="t">
            <a:spAutoFit/>
          </a:bodyPr>
          <a:lstStyle/>
          <a:p>
            <a:pPr>
              <a:lnSpc>
                <a:spcPts val="6190"/>
              </a:lnSpc>
            </a:pPr>
            <a:r>
              <a:rPr lang="en-US" sz="4421">
                <a:solidFill>
                  <a:srgbClr val="0B1320"/>
                </a:solidFill>
                <a:latin typeface="League Spartan Bold"/>
              </a:rPr>
              <a:t>Stage 4:</a:t>
            </a:r>
          </a:p>
        </p:txBody>
      </p:sp>
      <p:sp>
        <p:nvSpPr>
          <p:cNvPr id="17" name="TextBox 17"/>
          <p:cNvSpPr txBox="1"/>
          <p:nvPr/>
        </p:nvSpPr>
        <p:spPr>
          <a:xfrm>
            <a:off x="7844929" y="7226472"/>
            <a:ext cx="2890026" cy="752334"/>
          </a:xfrm>
          <a:prstGeom prst="rect">
            <a:avLst/>
          </a:prstGeom>
        </p:spPr>
        <p:txBody>
          <a:bodyPr lIns="0" tIns="0" rIns="0" bIns="0" rtlCol="0" anchor="t">
            <a:spAutoFit/>
          </a:bodyPr>
          <a:lstStyle/>
          <a:p>
            <a:pPr>
              <a:lnSpc>
                <a:spcPts val="6190"/>
              </a:lnSpc>
            </a:pPr>
            <a:r>
              <a:rPr lang="en-US" sz="4421">
                <a:solidFill>
                  <a:srgbClr val="0B1320"/>
                </a:solidFill>
                <a:latin typeface="League Spartan Bold"/>
              </a:rPr>
              <a:t>Stage 5:</a:t>
            </a:r>
          </a:p>
        </p:txBody>
      </p:sp>
      <p:sp>
        <p:nvSpPr>
          <p:cNvPr id="18" name="TextBox 18"/>
          <p:cNvSpPr txBox="1"/>
          <p:nvPr/>
        </p:nvSpPr>
        <p:spPr>
          <a:xfrm>
            <a:off x="8724378" y="8293132"/>
            <a:ext cx="2890026" cy="752334"/>
          </a:xfrm>
          <a:prstGeom prst="rect">
            <a:avLst/>
          </a:prstGeom>
        </p:spPr>
        <p:txBody>
          <a:bodyPr lIns="0" tIns="0" rIns="0" bIns="0" rtlCol="0" anchor="t">
            <a:spAutoFit/>
          </a:bodyPr>
          <a:lstStyle/>
          <a:p>
            <a:pPr>
              <a:lnSpc>
                <a:spcPts val="6190"/>
              </a:lnSpc>
            </a:pPr>
            <a:r>
              <a:rPr lang="en-US" sz="4421">
                <a:solidFill>
                  <a:srgbClr val="0B1320"/>
                </a:solidFill>
                <a:latin typeface="League Spartan Bold"/>
              </a:rPr>
              <a:t>Stage 6:</a:t>
            </a:r>
          </a:p>
        </p:txBody>
      </p:sp>
      <p:sp>
        <p:nvSpPr>
          <p:cNvPr id="19" name="TextBox 19"/>
          <p:cNvSpPr txBox="1"/>
          <p:nvPr/>
        </p:nvSpPr>
        <p:spPr>
          <a:xfrm>
            <a:off x="7547212" y="3826735"/>
            <a:ext cx="7069174" cy="726831"/>
          </a:xfrm>
          <a:prstGeom prst="rect">
            <a:avLst/>
          </a:prstGeom>
        </p:spPr>
        <p:txBody>
          <a:bodyPr lIns="0" tIns="0" rIns="0" bIns="0" rtlCol="0" anchor="t">
            <a:spAutoFit/>
          </a:bodyPr>
          <a:lstStyle/>
          <a:p>
            <a:pPr algn="just">
              <a:lnSpc>
                <a:spcPts val="6143"/>
              </a:lnSpc>
            </a:pPr>
            <a:r>
              <a:rPr lang="en-US" sz="3451">
                <a:solidFill>
                  <a:srgbClr val="0B1320"/>
                </a:solidFill>
                <a:latin typeface="Kollektif"/>
              </a:rPr>
              <a:t>Data understanding</a:t>
            </a:r>
          </a:p>
        </p:txBody>
      </p:sp>
      <p:sp>
        <p:nvSpPr>
          <p:cNvPr id="20" name="TextBox 20"/>
          <p:cNvSpPr txBox="1"/>
          <p:nvPr/>
        </p:nvSpPr>
        <p:spPr>
          <a:xfrm>
            <a:off x="8492982" y="4958534"/>
            <a:ext cx="7069174" cy="726831"/>
          </a:xfrm>
          <a:prstGeom prst="rect">
            <a:avLst/>
          </a:prstGeom>
        </p:spPr>
        <p:txBody>
          <a:bodyPr lIns="0" tIns="0" rIns="0" bIns="0" rtlCol="0" anchor="t">
            <a:spAutoFit/>
          </a:bodyPr>
          <a:lstStyle/>
          <a:p>
            <a:pPr algn="just">
              <a:lnSpc>
                <a:spcPts val="6143"/>
              </a:lnSpc>
            </a:pPr>
            <a:r>
              <a:rPr lang="en-US" sz="3451">
                <a:solidFill>
                  <a:srgbClr val="0B1320"/>
                </a:solidFill>
                <a:latin typeface="Kollektif"/>
              </a:rPr>
              <a:t>Data preparation</a:t>
            </a:r>
          </a:p>
        </p:txBody>
      </p:sp>
      <p:sp>
        <p:nvSpPr>
          <p:cNvPr id="21" name="TextBox 21"/>
          <p:cNvSpPr txBox="1"/>
          <p:nvPr/>
        </p:nvSpPr>
        <p:spPr>
          <a:xfrm>
            <a:off x="9678261" y="6061757"/>
            <a:ext cx="7069174" cy="726831"/>
          </a:xfrm>
          <a:prstGeom prst="rect">
            <a:avLst/>
          </a:prstGeom>
        </p:spPr>
        <p:txBody>
          <a:bodyPr lIns="0" tIns="0" rIns="0" bIns="0" rtlCol="0" anchor="t">
            <a:spAutoFit/>
          </a:bodyPr>
          <a:lstStyle/>
          <a:p>
            <a:pPr algn="just">
              <a:lnSpc>
                <a:spcPts val="6143"/>
              </a:lnSpc>
            </a:pPr>
            <a:r>
              <a:rPr lang="en-US" sz="3451">
                <a:solidFill>
                  <a:srgbClr val="0B1320"/>
                </a:solidFill>
                <a:latin typeface="Kollektif"/>
              </a:rPr>
              <a:t>Modeling</a:t>
            </a:r>
          </a:p>
        </p:txBody>
      </p:sp>
      <p:sp>
        <p:nvSpPr>
          <p:cNvPr id="22" name="TextBox 22"/>
          <p:cNvSpPr txBox="1"/>
          <p:nvPr/>
        </p:nvSpPr>
        <p:spPr>
          <a:xfrm>
            <a:off x="10582556" y="7083864"/>
            <a:ext cx="7069174" cy="726831"/>
          </a:xfrm>
          <a:prstGeom prst="rect">
            <a:avLst/>
          </a:prstGeom>
        </p:spPr>
        <p:txBody>
          <a:bodyPr lIns="0" tIns="0" rIns="0" bIns="0" rtlCol="0" anchor="t">
            <a:spAutoFit/>
          </a:bodyPr>
          <a:lstStyle/>
          <a:p>
            <a:pPr algn="just">
              <a:lnSpc>
                <a:spcPts val="6143"/>
              </a:lnSpc>
            </a:pPr>
            <a:r>
              <a:rPr lang="en-US" sz="3451">
                <a:solidFill>
                  <a:srgbClr val="0B1320"/>
                </a:solidFill>
                <a:latin typeface="Kollektif"/>
              </a:rPr>
              <a:t>Evaluation</a:t>
            </a:r>
          </a:p>
        </p:txBody>
      </p:sp>
      <p:sp>
        <p:nvSpPr>
          <p:cNvPr id="23" name="TextBox 23"/>
          <p:cNvSpPr txBox="1"/>
          <p:nvPr/>
        </p:nvSpPr>
        <p:spPr>
          <a:xfrm>
            <a:off x="11614404" y="8181567"/>
            <a:ext cx="7069174" cy="726831"/>
          </a:xfrm>
          <a:prstGeom prst="rect">
            <a:avLst/>
          </a:prstGeom>
        </p:spPr>
        <p:txBody>
          <a:bodyPr lIns="0" tIns="0" rIns="0" bIns="0" rtlCol="0" anchor="t">
            <a:spAutoFit/>
          </a:bodyPr>
          <a:lstStyle/>
          <a:p>
            <a:pPr algn="just">
              <a:lnSpc>
                <a:spcPts val="6143"/>
              </a:lnSpc>
            </a:pPr>
            <a:r>
              <a:rPr lang="en-US" sz="3451">
                <a:solidFill>
                  <a:srgbClr val="0B1320"/>
                </a:solidFill>
                <a:latin typeface="Kollektif"/>
              </a:rPr>
              <a:t>Deployment</a:t>
            </a:r>
          </a:p>
        </p:txBody>
      </p:sp>
      <p:sp>
        <p:nvSpPr>
          <p:cNvPr id="24" name="TextBox 24"/>
          <p:cNvSpPr txBox="1"/>
          <p:nvPr/>
        </p:nvSpPr>
        <p:spPr>
          <a:xfrm>
            <a:off x="9744936" y="9310318"/>
            <a:ext cx="2890026" cy="752334"/>
          </a:xfrm>
          <a:prstGeom prst="rect">
            <a:avLst/>
          </a:prstGeom>
        </p:spPr>
        <p:txBody>
          <a:bodyPr lIns="0" tIns="0" rIns="0" bIns="0" rtlCol="0" anchor="t">
            <a:spAutoFit/>
          </a:bodyPr>
          <a:lstStyle/>
          <a:p>
            <a:pPr>
              <a:lnSpc>
                <a:spcPts val="6190"/>
              </a:lnSpc>
            </a:pPr>
            <a:r>
              <a:rPr lang="en-US" sz="4421">
                <a:solidFill>
                  <a:srgbClr val="0B1320"/>
                </a:solidFill>
                <a:latin typeface="League Spartan Bold"/>
              </a:rPr>
              <a:t>Stage 7:</a:t>
            </a:r>
          </a:p>
        </p:txBody>
      </p:sp>
      <p:sp>
        <p:nvSpPr>
          <p:cNvPr id="25" name="TextBox 25"/>
          <p:cNvSpPr txBox="1"/>
          <p:nvPr/>
        </p:nvSpPr>
        <p:spPr>
          <a:xfrm>
            <a:off x="12634962" y="9197600"/>
            <a:ext cx="7069174" cy="726831"/>
          </a:xfrm>
          <a:prstGeom prst="rect">
            <a:avLst/>
          </a:prstGeom>
        </p:spPr>
        <p:txBody>
          <a:bodyPr lIns="0" tIns="0" rIns="0" bIns="0" rtlCol="0" anchor="t">
            <a:spAutoFit/>
          </a:bodyPr>
          <a:lstStyle/>
          <a:p>
            <a:pPr algn="just">
              <a:lnSpc>
                <a:spcPts val="6143"/>
              </a:lnSpc>
            </a:pPr>
            <a:r>
              <a:rPr lang="en-US" sz="3451">
                <a:solidFill>
                  <a:srgbClr val="0B1320"/>
                </a:solidFill>
                <a:latin typeface="Kollektif"/>
              </a:rPr>
              <a:t>Review</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1601846" y="419788"/>
            <a:ext cx="7163655" cy="1217823"/>
            <a:chOff x="0" y="0"/>
            <a:chExt cx="1886724" cy="320744"/>
          </a:xfrm>
        </p:grpSpPr>
        <p:sp>
          <p:nvSpPr>
            <p:cNvPr id="7" name="Freeform 7"/>
            <p:cNvSpPr/>
            <p:nvPr/>
          </p:nvSpPr>
          <p:spPr>
            <a:xfrm>
              <a:off x="0" y="0"/>
              <a:ext cx="1886724" cy="320744"/>
            </a:xfrm>
            <a:custGeom>
              <a:avLst/>
              <a:gdLst/>
              <a:ahLst/>
              <a:cxnLst/>
              <a:rect l="l" t="t" r="r" b="b"/>
              <a:pathLst>
                <a:path w="1886724" h="320744">
                  <a:moveTo>
                    <a:pt x="55117" y="0"/>
                  </a:moveTo>
                  <a:lnTo>
                    <a:pt x="1831607" y="0"/>
                  </a:lnTo>
                  <a:cubicBezTo>
                    <a:pt x="1862047" y="0"/>
                    <a:pt x="1886724" y="24677"/>
                    <a:pt x="1886724" y="55117"/>
                  </a:cubicBezTo>
                  <a:lnTo>
                    <a:pt x="1886724" y="265627"/>
                  </a:lnTo>
                  <a:cubicBezTo>
                    <a:pt x="1886724" y="280245"/>
                    <a:pt x="1880917" y="294264"/>
                    <a:pt x="1870581" y="304600"/>
                  </a:cubicBezTo>
                  <a:cubicBezTo>
                    <a:pt x="1860244" y="314937"/>
                    <a:pt x="1846225" y="320744"/>
                    <a:pt x="1831607" y="320744"/>
                  </a:cubicBezTo>
                  <a:lnTo>
                    <a:pt x="55117" y="320744"/>
                  </a:lnTo>
                  <a:cubicBezTo>
                    <a:pt x="40499" y="320744"/>
                    <a:pt x="26480" y="314937"/>
                    <a:pt x="16143" y="304600"/>
                  </a:cubicBezTo>
                  <a:cubicBezTo>
                    <a:pt x="5807" y="294264"/>
                    <a:pt x="0" y="280245"/>
                    <a:pt x="0" y="265627"/>
                  </a:cubicBezTo>
                  <a:lnTo>
                    <a:pt x="0" y="55117"/>
                  </a:lnTo>
                  <a:cubicBezTo>
                    <a:pt x="0" y="40499"/>
                    <a:pt x="5807" y="26480"/>
                    <a:pt x="16143" y="16143"/>
                  </a:cubicBezTo>
                  <a:cubicBezTo>
                    <a:pt x="26480" y="5807"/>
                    <a:pt x="40499" y="0"/>
                    <a:pt x="55117" y="0"/>
                  </a:cubicBezTo>
                  <a:close/>
                </a:path>
              </a:pathLst>
            </a:custGeom>
            <a:solidFill>
              <a:srgbClr val="0D0F68"/>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12446545" y="600075"/>
            <a:ext cx="5474256" cy="771525"/>
          </a:xfrm>
          <a:prstGeom prst="rect">
            <a:avLst/>
          </a:prstGeom>
        </p:spPr>
        <p:txBody>
          <a:bodyPr lIns="0" tIns="0" rIns="0" bIns="0" rtlCol="0" anchor="t">
            <a:spAutoFit/>
          </a:bodyPr>
          <a:lstStyle/>
          <a:p>
            <a:pPr algn="ctr">
              <a:lnSpc>
                <a:spcPts val="6299"/>
              </a:lnSpc>
            </a:pPr>
            <a:r>
              <a:rPr lang="en-US" sz="4500">
                <a:solidFill>
                  <a:srgbClr val="FFFFFF"/>
                </a:solidFill>
                <a:latin typeface="Yeseva One"/>
              </a:rPr>
              <a:t>Abstarct</a:t>
            </a:r>
          </a:p>
        </p:txBody>
      </p:sp>
      <p:sp>
        <p:nvSpPr>
          <p:cNvPr id="10" name="TextBox 10"/>
          <p:cNvSpPr txBox="1"/>
          <p:nvPr/>
        </p:nvSpPr>
        <p:spPr>
          <a:xfrm>
            <a:off x="4124893" y="1879737"/>
            <a:ext cx="10038214" cy="1047750"/>
          </a:xfrm>
          <a:prstGeom prst="rect">
            <a:avLst/>
          </a:prstGeom>
        </p:spPr>
        <p:txBody>
          <a:bodyPr lIns="0" tIns="0" rIns="0" bIns="0" rtlCol="0" anchor="t">
            <a:spAutoFit/>
          </a:bodyPr>
          <a:lstStyle/>
          <a:p>
            <a:pPr algn="ctr">
              <a:lnSpc>
                <a:spcPts val="8400"/>
              </a:lnSpc>
            </a:pPr>
            <a:r>
              <a:rPr lang="en-US" sz="6000">
                <a:solidFill>
                  <a:srgbClr val="0D0F68"/>
                </a:solidFill>
                <a:latin typeface="Yeseva One Bold"/>
              </a:rPr>
              <a:t>Background</a:t>
            </a:r>
          </a:p>
        </p:txBody>
      </p:sp>
      <p:sp>
        <p:nvSpPr>
          <p:cNvPr id="11" name="TextBox 11"/>
          <p:cNvSpPr txBox="1"/>
          <p:nvPr/>
        </p:nvSpPr>
        <p:spPr>
          <a:xfrm>
            <a:off x="2123695" y="3498987"/>
            <a:ext cx="14040611" cy="5603875"/>
          </a:xfrm>
          <a:prstGeom prst="rect">
            <a:avLst/>
          </a:prstGeom>
        </p:spPr>
        <p:txBody>
          <a:bodyPr lIns="0" tIns="0" rIns="0" bIns="0" rtlCol="0" anchor="t">
            <a:spAutoFit/>
          </a:bodyPr>
          <a:lstStyle/>
          <a:p>
            <a:pPr algn="ctr">
              <a:lnSpc>
                <a:spcPts val="5599"/>
              </a:lnSpc>
            </a:pPr>
            <a:r>
              <a:rPr lang="en-US" sz="3999">
                <a:solidFill>
                  <a:srgbClr val="0D0F68"/>
                </a:solidFill>
                <a:latin typeface="Garet"/>
              </a:rPr>
              <a:t>This thesis examines the use of data mining tools and techniques in the context of business intelligence. It explains the fundamental concepts of business intelligence and data mining, as well as how they can be integrated to improve business analytics. A practical application and case study is also offered, demonstrating the use and promise of data mining techniques in a real-world environment.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0" y="4184650"/>
            <a:ext cx="18288000" cy="1717676"/>
          </a:xfrm>
          <a:prstGeom prst="rect">
            <a:avLst/>
          </a:prstGeom>
        </p:spPr>
        <p:txBody>
          <a:bodyPr lIns="0" tIns="0" rIns="0" bIns="0" rtlCol="0" anchor="t">
            <a:spAutoFit/>
          </a:bodyPr>
          <a:lstStyle/>
          <a:p>
            <a:pPr algn="ctr">
              <a:lnSpc>
                <a:spcPts val="13999"/>
              </a:lnSpc>
            </a:pPr>
            <a:r>
              <a:rPr lang="en-US" sz="9999">
                <a:solidFill>
                  <a:srgbClr val="0D0F68"/>
                </a:solidFill>
                <a:latin typeface="Yeseva One Bold"/>
              </a:rPr>
              <a:t>Data Warehouse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1601846" y="419788"/>
            <a:ext cx="7163655" cy="1217823"/>
            <a:chOff x="0" y="0"/>
            <a:chExt cx="1886724" cy="320744"/>
          </a:xfrm>
        </p:grpSpPr>
        <p:sp>
          <p:nvSpPr>
            <p:cNvPr id="7" name="Freeform 7"/>
            <p:cNvSpPr/>
            <p:nvPr/>
          </p:nvSpPr>
          <p:spPr>
            <a:xfrm>
              <a:off x="0" y="0"/>
              <a:ext cx="1886724" cy="320744"/>
            </a:xfrm>
            <a:custGeom>
              <a:avLst/>
              <a:gdLst/>
              <a:ahLst/>
              <a:cxnLst/>
              <a:rect l="l" t="t" r="r" b="b"/>
              <a:pathLst>
                <a:path w="1886724" h="320744">
                  <a:moveTo>
                    <a:pt x="55117" y="0"/>
                  </a:moveTo>
                  <a:lnTo>
                    <a:pt x="1831607" y="0"/>
                  </a:lnTo>
                  <a:cubicBezTo>
                    <a:pt x="1862047" y="0"/>
                    <a:pt x="1886724" y="24677"/>
                    <a:pt x="1886724" y="55117"/>
                  </a:cubicBezTo>
                  <a:lnTo>
                    <a:pt x="1886724" y="265627"/>
                  </a:lnTo>
                  <a:cubicBezTo>
                    <a:pt x="1886724" y="280245"/>
                    <a:pt x="1880917" y="294264"/>
                    <a:pt x="1870581" y="304600"/>
                  </a:cubicBezTo>
                  <a:cubicBezTo>
                    <a:pt x="1860244" y="314937"/>
                    <a:pt x="1846225" y="320744"/>
                    <a:pt x="1831607" y="320744"/>
                  </a:cubicBezTo>
                  <a:lnTo>
                    <a:pt x="55117" y="320744"/>
                  </a:lnTo>
                  <a:cubicBezTo>
                    <a:pt x="40499" y="320744"/>
                    <a:pt x="26480" y="314937"/>
                    <a:pt x="16143" y="304600"/>
                  </a:cubicBezTo>
                  <a:cubicBezTo>
                    <a:pt x="5807" y="294264"/>
                    <a:pt x="0" y="280245"/>
                    <a:pt x="0" y="265627"/>
                  </a:cubicBezTo>
                  <a:lnTo>
                    <a:pt x="0" y="55117"/>
                  </a:lnTo>
                  <a:cubicBezTo>
                    <a:pt x="0" y="40499"/>
                    <a:pt x="5807" y="26480"/>
                    <a:pt x="16143" y="16143"/>
                  </a:cubicBezTo>
                  <a:cubicBezTo>
                    <a:pt x="26480" y="5807"/>
                    <a:pt x="40499" y="0"/>
                    <a:pt x="55117" y="0"/>
                  </a:cubicBezTo>
                  <a:close/>
                </a:path>
              </a:pathLst>
            </a:custGeom>
            <a:solidFill>
              <a:srgbClr val="0D0F68"/>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12446545" y="600075"/>
            <a:ext cx="5474256" cy="672465"/>
          </a:xfrm>
          <a:prstGeom prst="rect">
            <a:avLst/>
          </a:prstGeom>
        </p:spPr>
        <p:txBody>
          <a:bodyPr lIns="0" tIns="0" rIns="0" bIns="0" rtlCol="0" anchor="t">
            <a:spAutoFit/>
          </a:bodyPr>
          <a:lstStyle/>
          <a:p>
            <a:pPr algn="ctr">
              <a:lnSpc>
                <a:spcPts val="5460"/>
              </a:lnSpc>
            </a:pPr>
            <a:r>
              <a:rPr lang="en-US" sz="3900">
                <a:solidFill>
                  <a:srgbClr val="FFFFFF"/>
                </a:solidFill>
                <a:latin typeface="Yeseva One"/>
              </a:rPr>
              <a:t>Data Warehouse</a:t>
            </a:r>
          </a:p>
        </p:txBody>
      </p:sp>
      <p:sp>
        <p:nvSpPr>
          <p:cNvPr id="10" name="TextBox 10"/>
          <p:cNvSpPr txBox="1"/>
          <p:nvPr/>
        </p:nvSpPr>
        <p:spPr>
          <a:xfrm>
            <a:off x="4124893" y="1879737"/>
            <a:ext cx="10038214" cy="1047750"/>
          </a:xfrm>
          <a:prstGeom prst="rect">
            <a:avLst/>
          </a:prstGeom>
        </p:spPr>
        <p:txBody>
          <a:bodyPr lIns="0" tIns="0" rIns="0" bIns="0" rtlCol="0" anchor="t">
            <a:spAutoFit/>
          </a:bodyPr>
          <a:lstStyle/>
          <a:p>
            <a:pPr algn="ctr">
              <a:lnSpc>
                <a:spcPts val="8400"/>
              </a:lnSpc>
            </a:pPr>
            <a:r>
              <a:rPr lang="en-US" sz="6000">
                <a:solidFill>
                  <a:srgbClr val="0D0F68"/>
                </a:solidFill>
                <a:latin typeface="Yeseva One Bold"/>
              </a:rPr>
              <a:t>Definition</a:t>
            </a:r>
          </a:p>
        </p:txBody>
      </p:sp>
      <p:sp>
        <p:nvSpPr>
          <p:cNvPr id="11" name="TextBox 11"/>
          <p:cNvSpPr txBox="1"/>
          <p:nvPr/>
        </p:nvSpPr>
        <p:spPr>
          <a:xfrm>
            <a:off x="2123695" y="3498987"/>
            <a:ext cx="14040611" cy="3489325"/>
          </a:xfrm>
          <a:prstGeom prst="rect">
            <a:avLst/>
          </a:prstGeom>
        </p:spPr>
        <p:txBody>
          <a:bodyPr lIns="0" tIns="0" rIns="0" bIns="0" rtlCol="0" anchor="t">
            <a:spAutoFit/>
          </a:bodyPr>
          <a:lstStyle/>
          <a:p>
            <a:pPr algn="ctr">
              <a:lnSpc>
                <a:spcPts val="5599"/>
              </a:lnSpc>
            </a:pPr>
            <a:r>
              <a:rPr lang="en-US" sz="3999">
                <a:solidFill>
                  <a:srgbClr val="0D0F68"/>
                </a:solidFill>
                <a:latin typeface="Garet"/>
              </a:rPr>
              <a:t>A data warehouse is a large, centralized repository of structured, organized, and integrated data from various sources within an organization. It is designed to support efficient data analysis, reporting, and business intelligence activities.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
        <p:cNvGrpSpPr/>
        <p:nvPr/>
      </p:nvGrpSpPr>
      <p:grpSpPr>
        <a:xfrm>
          <a:off x="0" y="0"/>
          <a:ext cx="0" cy="0"/>
          <a:chOff x="0" y="0"/>
          <a:chExt cx="0" cy="0"/>
        </a:xfrm>
      </p:grpSpPr>
      <p:sp>
        <p:nvSpPr>
          <p:cNvPr id="2" name="Freeform 2"/>
          <p:cNvSpPr/>
          <p:nvPr/>
        </p:nvSpPr>
        <p:spPr>
          <a:xfrm rot="-10800000">
            <a:off x="16590856" y="2555109"/>
            <a:ext cx="5373473" cy="5340708"/>
          </a:xfrm>
          <a:custGeom>
            <a:avLst/>
            <a:gdLst/>
            <a:ahLst/>
            <a:cxnLst/>
            <a:rect l="l" t="t" r="r" b="b"/>
            <a:pathLst>
              <a:path w="5373473" h="5340708">
                <a:moveTo>
                  <a:pt x="0" y="0"/>
                </a:moveTo>
                <a:lnTo>
                  <a:pt x="5373473" y="0"/>
                </a:lnTo>
                <a:lnTo>
                  <a:pt x="5373473" y="5340708"/>
                </a:lnTo>
                <a:lnTo>
                  <a:pt x="0" y="5340708"/>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607742" y="633721"/>
            <a:ext cx="13635311" cy="1883160"/>
          </a:xfrm>
          <a:prstGeom prst="rect">
            <a:avLst/>
          </a:prstGeom>
        </p:spPr>
        <p:txBody>
          <a:bodyPr lIns="0" tIns="0" rIns="0" bIns="0" rtlCol="0" anchor="t">
            <a:spAutoFit/>
          </a:bodyPr>
          <a:lstStyle/>
          <a:p>
            <a:pPr algn="ctr">
              <a:lnSpc>
                <a:spcPts val="7252"/>
              </a:lnSpc>
            </a:pPr>
            <a:r>
              <a:rPr lang="en-US" sz="7400">
                <a:solidFill>
                  <a:srgbClr val="0B1320"/>
                </a:solidFill>
                <a:latin typeface="League Spartan Bold"/>
              </a:rPr>
              <a:t>Data Warehouse Architecture</a:t>
            </a:r>
          </a:p>
        </p:txBody>
      </p:sp>
      <p:grpSp>
        <p:nvGrpSpPr>
          <p:cNvPr id="4" name="Group 4"/>
          <p:cNvGrpSpPr/>
          <p:nvPr/>
        </p:nvGrpSpPr>
        <p:grpSpPr>
          <a:xfrm rot="9261838">
            <a:off x="16065115" y="-1283235"/>
            <a:ext cx="3580560" cy="10320476"/>
            <a:chOff x="0" y="0"/>
            <a:chExt cx="943028" cy="2718150"/>
          </a:xfrm>
        </p:grpSpPr>
        <p:sp>
          <p:nvSpPr>
            <p:cNvPr id="5" name="Freeform 5"/>
            <p:cNvSpPr/>
            <p:nvPr/>
          </p:nvSpPr>
          <p:spPr>
            <a:xfrm>
              <a:off x="0" y="0"/>
              <a:ext cx="943028" cy="2718150"/>
            </a:xfrm>
            <a:custGeom>
              <a:avLst/>
              <a:gdLst/>
              <a:ahLst/>
              <a:cxnLst/>
              <a:rect l="l" t="t" r="r" b="b"/>
              <a:pathLst>
                <a:path w="943028" h="2718150">
                  <a:moveTo>
                    <a:pt x="0" y="0"/>
                  </a:moveTo>
                  <a:lnTo>
                    <a:pt x="943028" y="0"/>
                  </a:lnTo>
                  <a:lnTo>
                    <a:pt x="943028" y="2718150"/>
                  </a:lnTo>
                  <a:lnTo>
                    <a:pt x="0" y="2718150"/>
                  </a:lnTo>
                  <a:close/>
                </a:path>
              </a:pathLst>
            </a:custGeom>
            <a:solidFill>
              <a:srgbClr val="C5E3F2"/>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rot="-8914360">
            <a:off x="9984547" y="-3000392"/>
            <a:ext cx="8093176" cy="5501063"/>
            <a:chOff x="0" y="0"/>
            <a:chExt cx="2131536" cy="1448840"/>
          </a:xfrm>
        </p:grpSpPr>
        <p:sp>
          <p:nvSpPr>
            <p:cNvPr id="8" name="Freeform 8"/>
            <p:cNvSpPr/>
            <p:nvPr/>
          </p:nvSpPr>
          <p:spPr>
            <a:xfrm>
              <a:off x="0" y="0"/>
              <a:ext cx="2131536" cy="1448840"/>
            </a:xfrm>
            <a:custGeom>
              <a:avLst/>
              <a:gdLst/>
              <a:ahLst/>
              <a:cxnLst/>
              <a:rect l="l" t="t" r="r" b="b"/>
              <a:pathLst>
                <a:path w="2131536" h="1448840">
                  <a:moveTo>
                    <a:pt x="0" y="0"/>
                  </a:moveTo>
                  <a:lnTo>
                    <a:pt x="2131536" y="0"/>
                  </a:lnTo>
                  <a:lnTo>
                    <a:pt x="2131536" y="1448840"/>
                  </a:lnTo>
                  <a:lnTo>
                    <a:pt x="0" y="1448840"/>
                  </a:lnTo>
                  <a:close/>
                </a:path>
              </a:pathLst>
            </a:custGeom>
            <a:solidFill>
              <a:srgbClr val="0D0F68"/>
            </a:solidFill>
          </p:spPr>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rot="-2700000" flipH="1" flipV="1">
            <a:off x="15069461" y="-2645182"/>
            <a:ext cx="4379678" cy="6903771"/>
          </a:xfrm>
          <a:custGeom>
            <a:avLst/>
            <a:gdLst/>
            <a:ahLst/>
            <a:cxnLst/>
            <a:rect l="l" t="t" r="r" b="b"/>
            <a:pathLst>
              <a:path w="4379678" h="6903771">
                <a:moveTo>
                  <a:pt x="4379678" y="6903772"/>
                </a:moveTo>
                <a:lnTo>
                  <a:pt x="0" y="6903772"/>
                </a:lnTo>
                <a:lnTo>
                  <a:pt x="0" y="0"/>
                </a:lnTo>
                <a:lnTo>
                  <a:pt x="4379678" y="0"/>
                </a:lnTo>
                <a:lnTo>
                  <a:pt x="4379678" y="6903772"/>
                </a:lnTo>
                <a:close/>
              </a:path>
            </a:pathLst>
          </a:custGeom>
          <a:blipFill>
            <a:blip r:embed="rId4">
              <a:alphaModFix amt="64000"/>
              <a:extLst>
                <a:ext uri="{96DAC541-7B7A-43D3-8B79-37D633B846F1}">
                  <asvg:svgBlip xmlns:asvg="http://schemas.microsoft.com/office/drawing/2016/SVG/main" r:embed="rId5"/>
                </a:ext>
              </a:extLst>
            </a:blip>
            <a:stretch>
              <a:fillRect r="-61881"/>
            </a:stretch>
          </a:blipFill>
        </p:spPr>
      </p:sp>
      <p:sp>
        <p:nvSpPr>
          <p:cNvPr id="11" name="Freeform 11"/>
          <p:cNvSpPr/>
          <p:nvPr/>
        </p:nvSpPr>
        <p:spPr>
          <a:xfrm>
            <a:off x="1028700" y="5121995"/>
            <a:ext cx="2767203" cy="4114800"/>
          </a:xfrm>
          <a:custGeom>
            <a:avLst/>
            <a:gdLst/>
            <a:ahLst/>
            <a:cxnLst/>
            <a:rect l="l" t="t" r="r" b="b"/>
            <a:pathLst>
              <a:path w="2767203" h="4114800">
                <a:moveTo>
                  <a:pt x="0" y="0"/>
                </a:moveTo>
                <a:lnTo>
                  <a:pt x="2767203" y="0"/>
                </a:lnTo>
                <a:lnTo>
                  <a:pt x="276720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TextBox 12"/>
          <p:cNvSpPr txBox="1"/>
          <p:nvPr/>
        </p:nvSpPr>
        <p:spPr>
          <a:xfrm>
            <a:off x="6210349" y="2820145"/>
            <a:ext cx="7069174" cy="726831"/>
          </a:xfrm>
          <a:prstGeom prst="rect">
            <a:avLst/>
          </a:prstGeom>
        </p:spPr>
        <p:txBody>
          <a:bodyPr lIns="0" tIns="0" rIns="0" bIns="0" rtlCol="0" anchor="t">
            <a:spAutoFit/>
          </a:bodyPr>
          <a:lstStyle/>
          <a:p>
            <a:pPr algn="just">
              <a:lnSpc>
                <a:spcPts val="6143"/>
              </a:lnSpc>
            </a:pPr>
            <a:r>
              <a:rPr lang="en-US" sz="3451">
                <a:solidFill>
                  <a:srgbClr val="0B1320"/>
                </a:solidFill>
                <a:latin typeface="Kollektif"/>
              </a:rPr>
              <a:t>Data Sources</a:t>
            </a:r>
          </a:p>
        </p:txBody>
      </p:sp>
      <p:sp>
        <p:nvSpPr>
          <p:cNvPr id="13" name="TextBox 13"/>
          <p:cNvSpPr txBox="1"/>
          <p:nvPr/>
        </p:nvSpPr>
        <p:spPr>
          <a:xfrm>
            <a:off x="2855524" y="2878831"/>
            <a:ext cx="3663490" cy="752334"/>
          </a:xfrm>
          <a:prstGeom prst="rect">
            <a:avLst/>
          </a:prstGeom>
        </p:spPr>
        <p:txBody>
          <a:bodyPr lIns="0" tIns="0" rIns="0" bIns="0" rtlCol="0" anchor="t">
            <a:spAutoFit/>
          </a:bodyPr>
          <a:lstStyle/>
          <a:p>
            <a:pPr>
              <a:lnSpc>
                <a:spcPts val="6190"/>
              </a:lnSpc>
            </a:pPr>
            <a:r>
              <a:rPr lang="en-US" sz="4421">
                <a:solidFill>
                  <a:srgbClr val="0B1320"/>
                </a:solidFill>
                <a:latin typeface="League Spartan Bold"/>
              </a:rPr>
              <a:t>Element 1 :</a:t>
            </a:r>
          </a:p>
        </p:txBody>
      </p:sp>
      <p:sp>
        <p:nvSpPr>
          <p:cNvPr id="14" name="TextBox 14"/>
          <p:cNvSpPr txBox="1"/>
          <p:nvPr/>
        </p:nvSpPr>
        <p:spPr>
          <a:xfrm>
            <a:off x="4007431" y="3921985"/>
            <a:ext cx="3818183" cy="752334"/>
          </a:xfrm>
          <a:prstGeom prst="rect">
            <a:avLst/>
          </a:prstGeom>
        </p:spPr>
        <p:txBody>
          <a:bodyPr lIns="0" tIns="0" rIns="0" bIns="0" rtlCol="0" anchor="t">
            <a:spAutoFit/>
          </a:bodyPr>
          <a:lstStyle/>
          <a:p>
            <a:pPr>
              <a:lnSpc>
                <a:spcPts val="6190"/>
              </a:lnSpc>
            </a:pPr>
            <a:r>
              <a:rPr lang="en-US" sz="4421">
                <a:solidFill>
                  <a:srgbClr val="0B1320"/>
                </a:solidFill>
                <a:latin typeface="League Spartan Bold"/>
              </a:rPr>
              <a:t>Element 2:</a:t>
            </a:r>
          </a:p>
        </p:txBody>
      </p:sp>
      <p:sp>
        <p:nvSpPr>
          <p:cNvPr id="15" name="TextBox 15"/>
          <p:cNvSpPr txBox="1"/>
          <p:nvPr/>
        </p:nvSpPr>
        <p:spPr>
          <a:xfrm>
            <a:off x="4983541" y="5036270"/>
            <a:ext cx="3740837" cy="752334"/>
          </a:xfrm>
          <a:prstGeom prst="rect">
            <a:avLst/>
          </a:prstGeom>
        </p:spPr>
        <p:txBody>
          <a:bodyPr lIns="0" tIns="0" rIns="0" bIns="0" rtlCol="0" anchor="t">
            <a:spAutoFit/>
          </a:bodyPr>
          <a:lstStyle/>
          <a:p>
            <a:pPr>
              <a:lnSpc>
                <a:spcPts val="6190"/>
              </a:lnSpc>
            </a:pPr>
            <a:r>
              <a:rPr lang="en-US" sz="4421">
                <a:solidFill>
                  <a:srgbClr val="0B1320"/>
                </a:solidFill>
                <a:latin typeface="League Spartan Bold"/>
              </a:rPr>
              <a:t>Element  3:</a:t>
            </a:r>
          </a:p>
        </p:txBody>
      </p:sp>
      <p:sp>
        <p:nvSpPr>
          <p:cNvPr id="16" name="TextBox 16"/>
          <p:cNvSpPr txBox="1"/>
          <p:nvPr/>
        </p:nvSpPr>
        <p:spPr>
          <a:xfrm>
            <a:off x="5916522" y="6150554"/>
            <a:ext cx="3828414" cy="752334"/>
          </a:xfrm>
          <a:prstGeom prst="rect">
            <a:avLst/>
          </a:prstGeom>
        </p:spPr>
        <p:txBody>
          <a:bodyPr lIns="0" tIns="0" rIns="0" bIns="0" rtlCol="0" anchor="t">
            <a:spAutoFit/>
          </a:bodyPr>
          <a:lstStyle/>
          <a:p>
            <a:pPr>
              <a:lnSpc>
                <a:spcPts val="6190"/>
              </a:lnSpc>
            </a:pPr>
            <a:r>
              <a:rPr lang="en-US" sz="4421">
                <a:solidFill>
                  <a:srgbClr val="0B1320"/>
                </a:solidFill>
                <a:latin typeface="League Spartan Bold"/>
              </a:rPr>
              <a:t>Element 4:</a:t>
            </a:r>
          </a:p>
        </p:txBody>
      </p:sp>
      <p:sp>
        <p:nvSpPr>
          <p:cNvPr id="17" name="TextBox 17"/>
          <p:cNvSpPr txBox="1"/>
          <p:nvPr/>
        </p:nvSpPr>
        <p:spPr>
          <a:xfrm>
            <a:off x="6853960" y="7226472"/>
            <a:ext cx="3880996" cy="752334"/>
          </a:xfrm>
          <a:prstGeom prst="rect">
            <a:avLst/>
          </a:prstGeom>
        </p:spPr>
        <p:txBody>
          <a:bodyPr lIns="0" tIns="0" rIns="0" bIns="0" rtlCol="0" anchor="t">
            <a:spAutoFit/>
          </a:bodyPr>
          <a:lstStyle/>
          <a:p>
            <a:pPr>
              <a:lnSpc>
                <a:spcPts val="6190"/>
              </a:lnSpc>
            </a:pPr>
            <a:r>
              <a:rPr lang="en-US" sz="4421">
                <a:solidFill>
                  <a:srgbClr val="0B1320"/>
                </a:solidFill>
                <a:latin typeface="League Spartan Bold"/>
              </a:rPr>
              <a:t>Element 5:</a:t>
            </a:r>
          </a:p>
        </p:txBody>
      </p:sp>
      <p:sp>
        <p:nvSpPr>
          <p:cNvPr id="18" name="TextBox 18"/>
          <p:cNvSpPr txBox="1"/>
          <p:nvPr/>
        </p:nvSpPr>
        <p:spPr>
          <a:xfrm>
            <a:off x="7825614" y="8293132"/>
            <a:ext cx="3788790" cy="752334"/>
          </a:xfrm>
          <a:prstGeom prst="rect">
            <a:avLst/>
          </a:prstGeom>
        </p:spPr>
        <p:txBody>
          <a:bodyPr lIns="0" tIns="0" rIns="0" bIns="0" rtlCol="0" anchor="t">
            <a:spAutoFit/>
          </a:bodyPr>
          <a:lstStyle/>
          <a:p>
            <a:pPr>
              <a:lnSpc>
                <a:spcPts val="6190"/>
              </a:lnSpc>
            </a:pPr>
            <a:r>
              <a:rPr lang="en-US" sz="4421">
                <a:solidFill>
                  <a:srgbClr val="0B1320"/>
                </a:solidFill>
                <a:latin typeface="League Spartan Bold"/>
              </a:rPr>
              <a:t>Element 6:</a:t>
            </a:r>
          </a:p>
        </p:txBody>
      </p:sp>
      <p:sp>
        <p:nvSpPr>
          <p:cNvPr id="19" name="TextBox 19"/>
          <p:cNvSpPr txBox="1"/>
          <p:nvPr/>
        </p:nvSpPr>
        <p:spPr>
          <a:xfrm>
            <a:off x="7547212" y="3826735"/>
            <a:ext cx="7069174" cy="726831"/>
          </a:xfrm>
          <a:prstGeom prst="rect">
            <a:avLst/>
          </a:prstGeom>
        </p:spPr>
        <p:txBody>
          <a:bodyPr lIns="0" tIns="0" rIns="0" bIns="0" rtlCol="0" anchor="t">
            <a:spAutoFit/>
          </a:bodyPr>
          <a:lstStyle/>
          <a:p>
            <a:pPr algn="just">
              <a:lnSpc>
                <a:spcPts val="6143"/>
              </a:lnSpc>
            </a:pPr>
            <a:r>
              <a:rPr lang="en-US" sz="3451">
                <a:solidFill>
                  <a:srgbClr val="0B1320"/>
                </a:solidFill>
                <a:latin typeface="Kollektif"/>
              </a:rPr>
              <a:t>ETL (Extract, Transform, Load)</a:t>
            </a:r>
          </a:p>
        </p:txBody>
      </p:sp>
      <p:sp>
        <p:nvSpPr>
          <p:cNvPr id="20" name="TextBox 20"/>
          <p:cNvSpPr txBox="1"/>
          <p:nvPr/>
        </p:nvSpPr>
        <p:spPr>
          <a:xfrm>
            <a:off x="8492982" y="4958534"/>
            <a:ext cx="7069174" cy="726831"/>
          </a:xfrm>
          <a:prstGeom prst="rect">
            <a:avLst/>
          </a:prstGeom>
        </p:spPr>
        <p:txBody>
          <a:bodyPr lIns="0" tIns="0" rIns="0" bIns="0" rtlCol="0" anchor="t">
            <a:spAutoFit/>
          </a:bodyPr>
          <a:lstStyle/>
          <a:p>
            <a:pPr algn="just">
              <a:lnSpc>
                <a:spcPts val="6143"/>
              </a:lnSpc>
            </a:pPr>
            <a:r>
              <a:rPr lang="en-US" sz="3451">
                <a:solidFill>
                  <a:srgbClr val="0B1320"/>
                </a:solidFill>
                <a:latin typeface="Kollektif"/>
              </a:rPr>
              <a:t>Data Warehouse Database</a:t>
            </a:r>
          </a:p>
        </p:txBody>
      </p:sp>
      <p:sp>
        <p:nvSpPr>
          <p:cNvPr id="21" name="TextBox 21"/>
          <p:cNvSpPr txBox="1"/>
          <p:nvPr/>
        </p:nvSpPr>
        <p:spPr>
          <a:xfrm>
            <a:off x="9678261" y="6061757"/>
            <a:ext cx="7069174" cy="726831"/>
          </a:xfrm>
          <a:prstGeom prst="rect">
            <a:avLst/>
          </a:prstGeom>
        </p:spPr>
        <p:txBody>
          <a:bodyPr lIns="0" tIns="0" rIns="0" bIns="0" rtlCol="0" anchor="t">
            <a:spAutoFit/>
          </a:bodyPr>
          <a:lstStyle/>
          <a:p>
            <a:pPr algn="just">
              <a:lnSpc>
                <a:spcPts val="6143"/>
              </a:lnSpc>
            </a:pPr>
            <a:r>
              <a:rPr lang="en-US" sz="3451">
                <a:solidFill>
                  <a:srgbClr val="0B1320"/>
                </a:solidFill>
                <a:latin typeface="Kollektif"/>
              </a:rPr>
              <a:t>Data Marts</a:t>
            </a:r>
          </a:p>
        </p:txBody>
      </p:sp>
      <p:sp>
        <p:nvSpPr>
          <p:cNvPr id="22" name="TextBox 22"/>
          <p:cNvSpPr txBox="1"/>
          <p:nvPr/>
        </p:nvSpPr>
        <p:spPr>
          <a:xfrm>
            <a:off x="10582556" y="7083864"/>
            <a:ext cx="7069174" cy="726831"/>
          </a:xfrm>
          <a:prstGeom prst="rect">
            <a:avLst/>
          </a:prstGeom>
        </p:spPr>
        <p:txBody>
          <a:bodyPr lIns="0" tIns="0" rIns="0" bIns="0" rtlCol="0" anchor="t">
            <a:spAutoFit/>
          </a:bodyPr>
          <a:lstStyle/>
          <a:p>
            <a:pPr algn="just">
              <a:lnSpc>
                <a:spcPts val="6143"/>
              </a:lnSpc>
            </a:pPr>
            <a:r>
              <a:rPr lang="en-US" sz="3451">
                <a:solidFill>
                  <a:srgbClr val="0B1320"/>
                </a:solidFill>
                <a:latin typeface="Kollektif"/>
              </a:rPr>
              <a:t>Business Intelligence</a:t>
            </a:r>
          </a:p>
        </p:txBody>
      </p:sp>
      <p:sp>
        <p:nvSpPr>
          <p:cNvPr id="23" name="TextBox 23"/>
          <p:cNvSpPr txBox="1"/>
          <p:nvPr/>
        </p:nvSpPr>
        <p:spPr>
          <a:xfrm>
            <a:off x="11614404" y="8181567"/>
            <a:ext cx="7069174" cy="726831"/>
          </a:xfrm>
          <a:prstGeom prst="rect">
            <a:avLst/>
          </a:prstGeom>
        </p:spPr>
        <p:txBody>
          <a:bodyPr lIns="0" tIns="0" rIns="0" bIns="0" rtlCol="0" anchor="t">
            <a:spAutoFit/>
          </a:bodyPr>
          <a:lstStyle/>
          <a:p>
            <a:pPr algn="just">
              <a:lnSpc>
                <a:spcPts val="6143"/>
              </a:lnSpc>
            </a:pPr>
            <a:r>
              <a:rPr lang="en-US" sz="3451">
                <a:solidFill>
                  <a:srgbClr val="0B1320"/>
                </a:solidFill>
                <a:latin typeface="Kollektif"/>
              </a:rPr>
              <a:t>Data Lakes</a:t>
            </a:r>
          </a:p>
        </p:txBody>
      </p:sp>
      <p:sp>
        <p:nvSpPr>
          <p:cNvPr id="24" name="TextBox 24"/>
          <p:cNvSpPr txBox="1"/>
          <p:nvPr/>
        </p:nvSpPr>
        <p:spPr>
          <a:xfrm>
            <a:off x="8794458" y="9310318"/>
            <a:ext cx="3840504" cy="752334"/>
          </a:xfrm>
          <a:prstGeom prst="rect">
            <a:avLst/>
          </a:prstGeom>
        </p:spPr>
        <p:txBody>
          <a:bodyPr lIns="0" tIns="0" rIns="0" bIns="0" rtlCol="0" anchor="t">
            <a:spAutoFit/>
          </a:bodyPr>
          <a:lstStyle/>
          <a:p>
            <a:pPr>
              <a:lnSpc>
                <a:spcPts val="6190"/>
              </a:lnSpc>
            </a:pPr>
            <a:r>
              <a:rPr lang="en-US" sz="4421">
                <a:solidFill>
                  <a:srgbClr val="0B1320"/>
                </a:solidFill>
                <a:latin typeface="League Spartan Bold"/>
              </a:rPr>
              <a:t>Element 7:</a:t>
            </a:r>
          </a:p>
        </p:txBody>
      </p:sp>
      <p:sp>
        <p:nvSpPr>
          <p:cNvPr id="25" name="TextBox 25"/>
          <p:cNvSpPr txBox="1"/>
          <p:nvPr/>
        </p:nvSpPr>
        <p:spPr>
          <a:xfrm>
            <a:off x="12208418" y="9197600"/>
            <a:ext cx="7069174" cy="726831"/>
          </a:xfrm>
          <a:prstGeom prst="rect">
            <a:avLst/>
          </a:prstGeom>
        </p:spPr>
        <p:txBody>
          <a:bodyPr lIns="0" tIns="0" rIns="0" bIns="0" rtlCol="0" anchor="t">
            <a:spAutoFit/>
          </a:bodyPr>
          <a:lstStyle/>
          <a:p>
            <a:pPr algn="just">
              <a:lnSpc>
                <a:spcPts val="6143"/>
              </a:lnSpc>
            </a:pPr>
            <a:r>
              <a:rPr lang="en-US" sz="3451">
                <a:solidFill>
                  <a:srgbClr val="0B1320"/>
                </a:solidFill>
                <a:latin typeface="Kollektif"/>
              </a:rPr>
              <a:t>Clous-based data warehouses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
        <p:cNvGrpSpPr/>
        <p:nvPr/>
      </p:nvGrpSpPr>
      <p:grpSpPr>
        <a:xfrm>
          <a:off x="0" y="0"/>
          <a:ext cx="0" cy="0"/>
          <a:chOff x="0" y="0"/>
          <a:chExt cx="0" cy="0"/>
        </a:xfrm>
      </p:grpSpPr>
      <p:grpSp>
        <p:nvGrpSpPr>
          <p:cNvPr id="2" name="Group 2"/>
          <p:cNvGrpSpPr/>
          <p:nvPr/>
        </p:nvGrpSpPr>
        <p:grpSpPr>
          <a:xfrm rot="-4029962">
            <a:off x="8865081" y="3586819"/>
            <a:ext cx="15424018" cy="8073552"/>
            <a:chOff x="0" y="0"/>
            <a:chExt cx="4062293" cy="2126368"/>
          </a:xfrm>
        </p:grpSpPr>
        <p:sp>
          <p:nvSpPr>
            <p:cNvPr id="3" name="Freeform 3"/>
            <p:cNvSpPr/>
            <p:nvPr/>
          </p:nvSpPr>
          <p:spPr>
            <a:xfrm>
              <a:off x="0" y="0"/>
              <a:ext cx="4062293" cy="2126368"/>
            </a:xfrm>
            <a:custGeom>
              <a:avLst/>
              <a:gdLst/>
              <a:ahLst/>
              <a:cxnLst/>
              <a:rect l="l" t="t" r="r" b="b"/>
              <a:pathLst>
                <a:path w="4062293" h="2126368">
                  <a:moveTo>
                    <a:pt x="0" y="0"/>
                  </a:moveTo>
                  <a:lnTo>
                    <a:pt x="4062293" y="0"/>
                  </a:lnTo>
                  <a:lnTo>
                    <a:pt x="4062293" y="2126368"/>
                  </a:lnTo>
                  <a:lnTo>
                    <a:pt x="0" y="2126368"/>
                  </a:lnTo>
                  <a:close/>
                </a:path>
              </a:pathLst>
            </a:custGeom>
            <a:solidFill>
              <a:srgbClr val="0D0F68"/>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5400000">
            <a:off x="-33666" y="2315069"/>
            <a:ext cx="1189120" cy="2497965"/>
            <a:chOff x="0" y="0"/>
            <a:chExt cx="313184" cy="657900"/>
          </a:xfrm>
        </p:grpSpPr>
        <p:sp>
          <p:nvSpPr>
            <p:cNvPr id="6" name="Freeform 6"/>
            <p:cNvSpPr/>
            <p:nvPr/>
          </p:nvSpPr>
          <p:spPr>
            <a:xfrm>
              <a:off x="0" y="0"/>
              <a:ext cx="313184" cy="657900"/>
            </a:xfrm>
            <a:custGeom>
              <a:avLst/>
              <a:gdLst/>
              <a:ahLst/>
              <a:cxnLst/>
              <a:rect l="l" t="t" r="r" b="b"/>
              <a:pathLst>
                <a:path w="313184" h="657900">
                  <a:moveTo>
                    <a:pt x="0" y="0"/>
                  </a:moveTo>
                  <a:lnTo>
                    <a:pt x="313184" y="0"/>
                  </a:lnTo>
                  <a:lnTo>
                    <a:pt x="313184" y="657900"/>
                  </a:lnTo>
                  <a:lnTo>
                    <a:pt x="0" y="657900"/>
                  </a:lnTo>
                  <a:close/>
                </a:path>
              </a:pathLst>
            </a:custGeom>
            <a:solidFill>
              <a:srgbClr val="65A4CD"/>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3905738" y="5143500"/>
            <a:ext cx="3353562" cy="4114800"/>
          </a:xfrm>
          <a:custGeom>
            <a:avLst/>
            <a:gdLst/>
            <a:ahLst/>
            <a:cxnLst/>
            <a:rect l="l" t="t" r="r" b="b"/>
            <a:pathLst>
              <a:path w="3353562" h="4114800">
                <a:moveTo>
                  <a:pt x="0" y="0"/>
                </a:moveTo>
                <a:lnTo>
                  <a:pt x="3353562" y="0"/>
                </a:lnTo>
                <a:lnTo>
                  <a:pt x="335356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560894" y="1200150"/>
            <a:ext cx="14003639" cy="1089151"/>
          </a:xfrm>
          <a:prstGeom prst="rect">
            <a:avLst/>
          </a:prstGeom>
        </p:spPr>
        <p:txBody>
          <a:bodyPr lIns="0" tIns="0" rIns="0" bIns="0" rtlCol="0" anchor="t">
            <a:spAutoFit/>
          </a:bodyPr>
          <a:lstStyle/>
          <a:p>
            <a:pPr>
              <a:lnSpc>
                <a:spcPts val="8133"/>
              </a:lnSpc>
            </a:pPr>
            <a:r>
              <a:rPr lang="en-US" sz="8299">
                <a:solidFill>
                  <a:srgbClr val="0B1320"/>
                </a:solidFill>
                <a:latin typeface="League Spartan Bold"/>
              </a:rPr>
              <a:t>Data Loading Processes</a:t>
            </a:r>
          </a:p>
        </p:txBody>
      </p:sp>
      <p:sp>
        <p:nvSpPr>
          <p:cNvPr id="10" name="TextBox 10"/>
          <p:cNvSpPr txBox="1"/>
          <p:nvPr/>
        </p:nvSpPr>
        <p:spPr>
          <a:xfrm>
            <a:off x="823482" y="3125453"/>
            <a:ext cx="1248982" cy="1410729"/>
          </a:xfrm>
          <a:prstGeom prst="rect">
            <a:avLst/>
          </a:prstGeom>
        </p:spPr>
        <p:txBody>
          <a:bodyPr lIns="0" tIns="0" rIns="0" bIns="0" rtlCol="0" anchor="t">
            <a:spAutoFit/>
          </a:bodyPr>
          <a:lstStyle/>
          <a:p>
            <a:pPr>
              <a:lnSpc>
                <a:spcPts val="10578"/>
              </a:lnSpc>
            </a:pPr>
            <a:r>
              <a:rPr lang="en-US" sz="10794">
                <a:solidFill>
                  <a:srgbClr val="F3F6FA"/>
                </a:solidFill>
                <a:latin typeface="League Spartan Bold"/>
              </a:rPr>
              <a:t>1.</a:t>
            </a:r>
          </a:p>
        </p:txBody>
      </p:sp>
      <p:grpSp>
        <p:nvGrpSpPr>
          <p:cNvPr id="11" name="Group 11"/>
          <p:cNvGrpSpPr/>
          <p:nvPr/>
        </p:nvGrpSpPr>
        <p:grpSpPr>
          <a:xfrm rot="-5400000">
            <a:off x="228922" y="3480787"/>
            <a:ext cx="1189120" cy="4396382"/>
            <a:chOff x="0" y="0"/>
            <a:chExt cx="313184" cy="1157895"/>
          </a:xfrm>
        </p:grpSpPr>
        <p:sp>
          <p:nvSpPr>
            <p:cNvPr id="12" name="Freeform 12"/>
            <p:cNvSpPr/>
            <p:nvPr/>
          </p:nvSpPr>
          <p:spPr>
            <a:xfrm>
              <a:off x="0" y="0"/>
              <a:ext cx="313184" cy="1157895"/>
            </a:xfrm>
            <a:custGeom>
              <a:avLst/>
              <a:gdLst/>
              <a:ahLst/>
              <a:cxnLst/>
              <a:rect l="l" t="t" r="r" b="b"/>
              <a:pathLst>
                <a:path w="313184" h="1157895">
                  <a:moveTo>
                    <a:pt x="0" y="0"/>
                  </a:moveTo>
                  <a:lnTo>
                    <a:pt x="313184" y="0"/>
                  </a:lnTo>
                  <a:lnTo>
                    <a:pt x="313184" y="1157895"/>
                  </a:lnTo>
                  <a:lnTo>
                    <a:pt x="0" y="1157895"/>
                  </a:lnTo>
                  <a:close/>
                </a:path>
              </a:pathLst>
            </a:custGeom>
            <a:solidFill>
              <a:srgbClr val="65A4CD"/>
            </a:solidFill>
          </p:spPr>
        </p:sp>
        <p:sp>
          <p:nvSpPr>
            <p:cNvPr id="13" name="TextBox 13"/>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1597373" y="5030529"/>
            <a:ext cx="1782576" cy="1416078"/>
          </a:xfrm>
          <a:prstGeom prst="rect">
            <a:avLst/>
          </a:prstGeom>
        </p:spPr>
        <p:txBody>
          <a:bodyPr lIns="0" tIns="0" rIns="0" bIns="0" rtlCol="0" anchor="t">
            <a:spAutoFit/>
          </a:bodyPr>
          <a:lstStyle/>
          <a:p>
            <a:pPr>
              <a:lnSpc>
                <a:spcPts val="10584"/>
              </a:lnSpc>
            </a:pPr>
            <a:r>
              <a:rPr lang="en-US" sz="10800">
                <a:solidFill>
                  <a:srgbClr val="F3F6FA"/>
                </a:solidFill>
                <a:latin typeface="League Spartan Bold"/>
              </a:rPr>
              <a:t>2.</a:t>
            </a:r>
          </a:p>
        </p:txBody>
      </p:sp>
      <p:sp>
        <p:nvSpPr>
          <p:cNvPr id="15" name="TextBox 15"/>
          <p:cNvSpPr txBox="1"/>
          <p:nvPr/>
        </p:nvSpPr>
        <p:spPr>
          <a:xfrm>
            <a:off x="2488661" y="2877483"/>
            <a:ext cx="8635879" cy="1077863"/>
          </a:xfrm>
          <a:prstGeom prst="rect">
            <a:avLst/>
          </a:prstGeom>
        </p:spPr>
        <p:txBody>
          <a:bodyPr lIns="0" tIns="0" rIns="0" bIns="0" rtlCol="0" anchor="t">
            <a:spAutoFit/>
          </a:bodyPr>
          <a:lstStyle/>
          <a:p>
            <a:pPr algn="just">
              <a:lnSpc>
                <a:spcPts val="9169"/>
              </a:lnSpc>
            </a:pPr>
            <a:r>
              <a:rPr lang="en-US" sz="5151">
                <a:solidFill>
                  <a:srgbClr val="0B1320"/>
                </a:solidFill>
                <a:latin typeface="Kollektif"/>
              </a:rPr>
              <a:t>Extraction</a:t>
            </a:r>
          </a:p>
        </p:txBody>
      </p:sp>
      <p:grpSp>
        <p:nvGrpSpPr>
          <p:cNvPr id="16" name="Group 16"/>
          <p:cNvGrpSpPr/>
          <p:nvPr/>
        </p:nvGrpSpPr>
        <p:grpSpPr>
          <a:xfrm rot="-5400000">
            <a:off x="1594106" y="5597038"/>
            <a:ext cx="1189120" cy="4396382"/>
            <a:chOff x="0" y="0"/>
            <a:chExt cx="313184" cy="1157895"/>
          </a:xfrm>
        </p:grpSpPr>
        <p:sp>
          <p:nvSpPr>
            <p:cNvPr id="17" name="Freeform 17"/>
            <p:cNvSpPr/>
            <p:nvPr/>
          </p:nvSpPr>
          <p:spPr>
            <a:xfrm>
              <a:off x="0" y="0"/>
              <a:ext cx="313184" cy="1157895"/>
            </a:xfrm>
            <a:custGeom>
              <a:avLst/>
              <a:gdLst/>
              <a:ahLst/>
              <a:cxnLst/>
              <a:rect l="l" t="t" r="r" b="b"/>
              <a:pathLst>
                <a:path w="313184" h="1157895">
                  <a:moveTo>
                    <a:pt x="0" y="0"/>
                  </a:moveTo>
                  <a:lnTo>
                    <a:pt x="313184" y="0"/>
                  </a:lnTo>
                  <a:lnTo>
                    <a:pt x="313184" y="1157895"/>
                  </a:lnTo>
                  <a:lnTo>
                    <a:pt x="0" y="1157895"/>
                  </a:lnTo>
                  <a:close/>
                </a:path>
              </a:pathLst>
            </a:custGeom>
            <a:solidFill>
              <a:srgbClr val="65A4CD"/>
            </a:solidFill>
          </p:spPr>
        </p:sp>
        <p:sp>
          <p:nvSpPr>
            <p:cNvPr id="18" name="TextBox 18"/>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2962557" y="7146780"/>
            <a:ext cx="1782576" cy="1416177"/>
          </a:xfrm>
          <a:prstGeom prst="rect">
            <a:avLst/>
          </a:prstGeom>
        </p:spPr>
        <p:txBody>
          <a:bodyPr lIns="0" tIns="0" rIns="0" bIns="0" rtlCol="0" anchor="t">
            <a:spAutoFit/>
          </a:bodyPr>
          <a:lstStyle/>
          <a:p>
            <a:pPr>
              <a:lnSpc>
                <a:spcPts val="10584"/>
              </a:lnSpc>
            </a:pPr>
            <a:r>
              <a:rPr lang="en-US" sz="10800">
                <a:solidFill>
                  <a:srgbClr val="F3F6FA"/>
                </a:solidFill>
                <a:latin typeface="League Spartan Bold"/>
              </a:rPr>
              <a:t>3.</a:t>
            </a:r>
          </a:p>
        </p:txBody>
      </p:sp>
      <p:sp>
        <p:nvSpPr>
          <p:cNvPr id="20" name="TextBox 20"/>
          <p:cNvSpPr txBox="1"/>
          <p:nvPr/>
        </p:nvSpPr>
        <p:spPr>
          <a:xfrm>
            <a:off x="3853845" y="4937699"/>
            <a:ext cx="8635879" cy="1077863"/>
          </a:xfrm>
          <a:prstGeom prst="rect">
            <a:avLst/>
          </a:prstGeom>
        </p:spPr>
        <p:txBody>
          <a:bodyPr lIns="0" tIns="0" rIns="0" bIns="0" rtlCol="0" anchor="t">
            <a:spAutoFit/>
          </a:bodyPr>
          <a:lstStyle/>
          <a:p>
            <a:pPr algn="just">
              <a:lnSpc>
                <a:spcPts val="9169"/>
              </a:lnSpc>
            </a:pPr>
            <a:r>
              <a:rPr lang="en-US" sz="5151">
                <a:solidFill>
                  <a:srgbClr val="0B1320"/>
                </a:solidFill>
                <a:latin typeface="Kollektif"/>
              </a:rPr>
              <a:t>Transformation</a:t>
            </a:r>
          </a:p>
        </p:txBody>
      </p:sp>
      <p:sp>
        <p:nvSpPr>
          <p:cNvPr id="21" name="TextBox 21"/>
          <p:cNvSpPr txBox="1"/>
          <p:nvPr/>
        </p:nvSpPr>
        <p:spPr>
          <a:xfrm>
            <a:off x="5007496" y="7054000"/>
            <a:ext cx="8635879" cy="1077863"/>
          </a:xfrm>
          <a:prstGeom prst="rect">
            <a:avLst/>
          </a:prstGeom>
        </p:spPr>
        <p:txBody>
          <a:bodyPr lIns="0" tIns="0" rIns="0" bIns="0" rtlCol="0" anchor="t">
            <a:spAutoFit/>
          </a:bodyPr>
          <a:lstStyle/>
          <a:p>
            <a:pPr algn="just">
              <a:lnSpc>
                <a:spcPts val="9169"/>
              </a:lnSpc>
            </a:pPr>
            <a:r>
              <a:rPr lang="en-US" sz="5151">
                <a:solidFill>
                  <a:srgbClr val="0B1320"/>
                </a:solidFill>
                <a:latin typeface="Kollektif"/>
              </a:rPr>
              <a:t>Loading</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
        <p:cNvGrpSpPr/>
        <p:nvPr/>
      </p:nvGrpSpPr>
      <p:grpSpPr>
        <a:xfrm>
          <a:off x="0" y="0"/>
          <a:ext cx="0" cy="0"/>
          <a:chOff x="0" y="0"/>
          <a:chExt cx="0" cy="0"/>
        </a:xfrm>
      </p:grpSpPr>
      <p:sp>
        <p:nvSpPr>
          <p:cNvPr id="2" name="TextBox 2"/>
          <p:cNvSpPr txBox="1"/>
          <p:nvPr/>
        </p:nvSpPr>
        <p:spPr>
          <a:xfrm>
            <a:off x="-1000349" y="690871"/>
            <a:ext cx="13635311" cy="1883160"/>
          </a:xfrm>
          <a:prstGeom prst="rect">
            <a:avLst/>
          </a:prstGeom>
        </p:spPr>
        <p:txBody>
          <a:bodyPr lIns="0" tIns="0" rIns="0" bIns="0" rtlCol="0" anchor="t">
            <a:spAutoFit/>
          </a:bodyPr>
          <a:lstStyle/>
          <a:p>
            <a:pPr algn="ctr">
              <a:lnSpc>
                <a:spcPts val="7252"/>
              </a:lnSpc>
            </a:pPr>
            <a:r>
              <a:rPr lang="en-US" sz="7400">
                <a:solidFill>
                  <a:srgbClr val="0B1320"/>
                </a:solidFill>
                <a:latin typeface="League Spartan Bold"/>
              </a:rPr>
              <a:t>Data Warehouse </a:t>
            </a:r>
          </a:p>
          <a:p>
            <a:pPr algn="ctr">
              <a:lnSpc>
                <a:spcPts val="7252"/>
              </a:lnSpc>
            </a:pPr>
            <a:r>
              <a:rPr lang="en-US" sz="7400">
                <a:solidFill>
                  <a:srgbClr val="0B1320"/>
                </a:solidFill>
                <a:latin typeface="League Spartan Bold"/>
              </a:rPr>
              <a:t>Access</a:t>
            </a:r>
          </a:p>
        </p:txBody>
      </p:sp>
      <p:grpSp>
        <p:nvGrpSpPr>
          <p:cNvPr id="3" name="Group 3"/>
          <p:cNvGrpSpPr/>
          <p:nvPr/>
        </p:nvGrpSpPr>
        <p:grpSpPr>
          <a:xfrm rot="9261838">
            <a:off x="17070841" y="805070"/>
            <a:ext cx="3580560" cy="10320476"/>
            <a:chOff x="0" y="0"/>
            <a:chExt cx="943028" cy="2718150"/>
          </a:xfrm>
        </p:grpSpPr>
        <p:sp>
          <p:nvSpPr>
            <p:cNvPr id="4" name="Freeform 4"/>
            <p:cNvSpPr/>
            <p:nvPr/>
          </p:nvSpPr>
          <p:spPr>
            <a:xfrm>
              <a:off x="0" y="0"/>
              <a:ext cx="943028" cy="2718150"/>
            </a:xfrm>
            <a:custGeom>
              <a:avLst/>
              <a:gdLst/>
              <a:ahLst/>
              <a:cxnLst/>
              <a:rect l="l" t="t" r="r" b="b"/>
              <a:pathLst>
                <a:path w="943028" h="2718150">
                  <a:moveTo>
                    <a:pt x="0" y="0"/>
                  </a:moveTo>
                  <a:lnTo>
                    <a:pt x="943028" y="0"/>
                  </a:lnTo>
                  <a:lnTo>
                    <a:pt x="943028" y="2718150"/>
                  </a:lnTo>
                  <a:lnTo>
                    <a:pt x="0" y="2718150"/>
                  </a:lnTo>
                  <a:close/>
                </a:path>
              </a:pathLst>
            </a:custGeom>
            <a:solidFill>
              <a:srgbClr val="C5E3F2"/>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8914360">
            <a:off x="9984547" y="-3000392"/>
            <a:ext cx="8093176" cy="5501063"/>
            <a:chOff x="0" y="0"/>
            <a:chExt cx="2131536" cy="1448840"/>
          </a:xfrm>
        </p:grpSpPr>
        <p:sp>
          <p:nvSpPr>
            <p:cNvPr id="7" name="Freeform 7"/>
            <p:cNvSpPr/>
            <p:nvPr/>
          </p:nvSpPr>
          <p:spPr>
            <a:xfrm>
              <a:off x="0" y="0"/>
              <a:ext cx="2131536" cy="1448840"/>
            </a:xfrm>
            <a:custGeom>
              <a:avLst/>
              <a:gdLst/>
              <a:ahLst/>
              <a:cxnLst/>
              <a:rect l="l" t="t" r="r" b="b"/>
              <a:pathLst>
                <a:path w="2131536" h="1448840">
                  <a:moveTo>
                    <a:pt x="0" y="0"/>
                  </a:moveTo>
                  <a:lnTo>
                    <a:pt x="2131536" y="0"/>
                  </a:lnTo>
                  <a:lnTo>
                    <a:pt x="2131536" y="1448840"/>
                  </a:lnTo>
                  <a:lnTo>
                    <a:pt x="0" y="1448840"/>
                  </a:lnTo>
                  <a:close/>
                </a:path>
              </a:pathLst>
            </a:custGeom>
            <a:solidFill>
              <a:srgbClr val="0D0F68"/>
            </a:solidFill>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7232674" y="2974960"/>
            <a:ext cx="7069174" cy="5733046"/>
          </a:xfrm>
          <a:prstGeom prst="rect">
            <a:avLst/>
          </a:prstGeom>
        </p:spPr>
        <p:txBody>
          <a:bodyPr lIns="0" tIns="0" rIns="0" bIns="0" rtlCol="0" anchor="t">
            <a:spAutoFit/>
          </a:bodyPr>
          <a:lstStyle/>
          <a:p>
            <a:pPr marL="939502" lvl="1" indent="-469751" algn="just">
              <a:lnSpc>
                <a:spcPts val="7745"/>
              </a:lnSpc>
              <a:buFont typeface="Arial"/>
              <a:buChar char="•"/>
            </a:pPr>
            <a:r>
              <a:rPr lang="en-US" sz="4351">
                <a:solidFill>
                  <a:srgbClr val="0B1320"/>
                </a:solidFill>
                <a:latin typeface="Kollektif"/>
              </a:rPr>
              <a:t>User Authentication</a:t>
            </a:r>
          </a:p>
          <a:p>
            <a:pPr marL="939502" lvl="1" indent="-469751" algn="just">
              <a:lnSpc>
                <a:spcPts val="7745"/>
              </a:lnSpc>
              <a:buFont typeface="Arial"/>
              <a:buChar char="•"/>
            </a:pPr>
            <a:r>
              <a:rPr lang="en-US" sz="4351">
                <a:solidFill>
                  <a:srgbClr val="0B1320"/>
                </a:solidFill>
                <a:latin typeface="Kollektif"/>
              </a:rPr>
              <a:t>Authorization</a:t>
            </a:r>
          </a:p>
          <a:p>
            <a:pPr marL="939502" lvl="1" indent="-469751" algn="just">
              <a:lnSpc>
                <a:spcPts val="7745"/>
              </a:lnSpc>
              <a:buFont typeface="Arial"/>
              <a:buChar char="•"/>
            </a:pPr>
            <a:r>
              <a:rPr lang="en-US" sz="4351">
                <a:solidFill>
                  <a:srgbClr val="0B1320"/>
                </a:solidFill>
                <a:latin typeface="Kollektif"/>
              </a:rPr>
              <a:t>Access Controls</a:t>
            </a:r>
          </a:p>
          <a:p>
            <a:pPr marL="939502" lvl="1" indent="-469751" algn="just">
              <a:lnSpc>
                <a:spcPts val="7745"/>
              </a:lnSpc>
              <a:buFont typeface="Arial"/>
              <a:buChar char="•"/>
            </a:pPr>
            <a:r>
              <a:rPr lang="en-US" sz="4351">
                <a:solidFill>
                  <a:srgbClr val="0B1320"/>
                </a:solidFill>
                <a:latin typeface="Kollektif"/>
              </a:rPr>
              <a:t>Data Security</a:t>
            </a:r>
          </a:p>
          <a:p>
            <a:pPr marL="939502" lvl="1" indent="-469751" algn="just">
              <a:lnSpc>
                <a:spcPts val="7745"/>
              </a:lnSpc>
              <a:buFont typeface="Arial"/>
              <a:buChar char="•"/>
            </a:pPr>
            <a:r>
              <a:rPr lang="en-US" sz="4351">
                <a:solidFill>
                  <a:srgbClr val="0B1320"/>
                </a:solidFill>
                <a:latin typeface="Kollektif"/>
              </a:rPr>
              <a:t>Data Governance</a:t>
            </a:r>
          </a:p>
          <a:p>
            <a:pPr algn="just">
              <a:lnSpc>
                <a:spcPts val="7033"/>
              </a:lnSpc>
            </a:pPr>
            <a:endParaRPr lang="en-US" sz="4351">
              <a:solidFill>
                <a:srgbClr val="0B1320"/>
              </a:solidFill>
              <a:latin typeface="Kollektif"/>
            </a:endParaRPr>
          </a:p>
        </p:txBody>
      </p:sp>
      <p:sp>
        <p:nvSpPr>
          <p:cNvPr id="10" name="Freeform 10"/>
          <p:cNvSpPr/>
          <p:nvPr/>
        </p:nvSpPr>
        <p:spPr>
          <a:xfrm rot="-2700000" flipH="1" flipV="1">
            <a:off x="15069461" y="-2645182"/>
            <a:ext cx="4379678" cy="6903771"/>
          </a:xfrm>
          <a:custGeom>
            <a:avLst/>
            <a:gdLst/>
            <a:ahLst/>
            <a:cxnLst/>
            <a:rect l="l" t="t" r="r" b="b"/>
            <a:pathLst>
              <a:path w="4379678" h="6903771">
                <a:moveTo>
                  <a:pt x="4379678" y="6903772"/>
                </a:moveTo>
                <a:lnTo>
                  <a:pt x="0" y="6903772"/>
                </a:lnTo>
                <a:lnTo>
                  <a:pt x="0" y="0"/>
                </a:lnTo>
                <a:lnTo>
                  <a:pt x="4379678" y="0"/>
                </a:lnTo>
                <a:lnTo>
                  <a:pt x="4379678" y="6903772"/>
                </a:lnTo>
                <a:close/>
              </a:path>
            </a:pathLst>
          </a:custGeom>
          <a:blipFill>
            <a:blip r:embed="rId2">
              <a:alphaModFix amt="64000"/>
              <a:extLst>
                <a:ext uri="{96DAC541-7B7A-43D3-8B79-37D633B846F1}">
                  <asvg:svgBlip xmlns:asvg="http://schemas.microsoft.com/office/drawing/2016/SVG/main" r:embed="rId3"/>
                </a:ext>
              </a:extLst>
            </a:blip>
            <a:stretch>
              <a:fillRect r="-61881"/>
            </a:stretch>
          </a:blipFill>
        </p:spPr>
      </p:sp>
      <p:sp>
        <p:nvSpPr>
          <p:cNvPr id="11" name="Freeform 11"/>
          <p:cNvSpPr/>
          <p:nvPr/>
        </p:nvSpPr>
        <p:spPr>
          <a:xfrm>
            <a:off x="1854265" y="3907908"/>
            <a:ext cx="3209544" cy="4114800"/>
          </a:xfrm>
          <a:custGeom>
            <a:avLst/>
            <a:gdLst/>
            <a:ahLst/>
            <a:cxnLst/>
            <a:rect l="l" t="t" r="r" b="b"/>
            <a:pathLst>
              <a:path w="3209544" h="4114800">
                <a:moveTo>
                  <a:pt x="0" y="0"/>
                </a:moveTo>
                <a:lnTo>
                  <a:pt x="3209544" y="0"/>
                </a:lnTo>
                <a:lnTo>
                  <a:pt x="320954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
        <p:cNvGrpSpPr/>
        <p:nvPr/>
      </p:nvGrpSpPr>
      <p:grpSpPr>
        <a:xfrm>
          <a:off x="0" y="0"/>
          <a:ext cx="0" cy="0"/>
          <a:chOff x="0" y="0"/>
          <a:chExt cx="0" cy="0"/>
        </a:xfrm>
      </p:grpSpPr>
      <p:sp>
        <p:nvSpPr>
          <p:cNvPr id="2" name="Freeform 2"/>
          <p:cNvSpPr/>
          <p:nvPr/>
        </p:nvSpPr>
        <p:spPr>
          <a:xfrm rot="-10800000">
            <a:off x="16590856" y="2555109"/>
            <a:ext cx="5373473" cy="5340708"/>
          </a:xfrm>
          <a:custGeom>
            <a:avLst/>
            <a:gdLst/>
            <a:ahLst/>
            <a:cxnLst/>
            <a:rect l="l" t="t" r="r" b="b"/>
            <a:pathLst>
              <a:path w="5373473" h="5340708">
                <a:moveTo>
                  <a:pt x="0" y="0"/>
                </a:moveTo>
                <a:lnTo>
                  <a:pt x="5373473" y="0"/>
                </a:lnTo>
                <a:lnTo>
                  <a:pt x="5373473" y="5340708"/>
                </a:lnTo>
                <a:lnTo>
                  <a:pt x="0" y="5340708"/>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65313" y="1448978"/>
            <a:ext cx="13635311" cy="1808103"/>
          </a:xfrm>
          <a:prstGeom prst="rect">
            <a:avLst/>
          </a:prstGeom>
        </p:spPr>
        <p:txBody>
          <a:bodyPr lIns="0" tIns="0" rIns="0" bIns="0" rtlCol="0" anchor="t">
            <a:spAutoFit/>
          </a:bodyPr>
          <a:lstStyle/>
          <a:p>
            <a:pPr algn="ctr">
              <a:lnSpc>
                <a:spcPts val="6958"/>
              </a:lnSpc>
            </a:pPr>
            <a:r>
              <a:rPr lang="en-US" sz="7100">
                <a:solidFill>
                  <a:srgbClr val="0B1320"/>
                </a:solidFill>
                <a:latin typeface="League Spartan Bold"/>
              </a:rPr>
              <a:t>Data Warehouse Development Approaches</a:t>
            </a:r>
          </a:p>
        </p:txBody>
      </p:sp>
      <p:grpSp>
        <p:nvGrpSpPr>
          <p:cNvPr id="4" name="Group 4"/>
          <p:cNvGrpSpPr/>
          <p:nvPr/>
        </p:nvGrpSpPr>
        <p:grpSpPr>
          <a:xfrm rot="9261838">
            <a:off x="16065115" y="-1283235"/>
            <a:ext cx="3580560" cy="10320476"/>
            <a:chOff x="0" y="0"/>
            <a:chExt cx="943028" cy="2718150"/>
          </a:xfrm>
        </p:grpSpPr>
        <p:sp>
          <p:nvSpPr>
            <p:cNvPr id="5" name="Freeform 5"/>
            <p:cNvSpPr/>
            <p:nvPr/>
          </p:nvSpPr>
          <p:spPr>
            <a:xfrm>
              <a:off x="0" y="0"/>
              <a:ext cx="943028" cy="2718150"/>
            </a:xfrm>
            <a:custGeom>
              <a:avLst/>
              <a:gdLst/>
              <a:ahLst/>
              <a:cxnLst/>
              <a:rect l="l" t="t" r="r" b="b"/>
              <a:pathLst>
                <a:path w="943028" h="2718150">
                  <a:moveTo>
                    <a:pt x="0" y="0"/>
                  </a:moveTo>
                  <a:lnTo>
                    <a:pt x="943028" y="0"/>
                  </a:lnTo>
                  <a:lnTo>
                    <a:pt x="943028" y="2718150"/>
                  </a:lnTo>
                  <a:lnTo>
                    <a:pt x="0" y="2718150"/>
                  </a:lnTo>
                  <a:close/>
                </a:path>
              </a:pathLst>
            </a:custGeom>
            <a:solidFill>
              <a:srgbClr val="C5E3F2"/>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rot="-8914360">
            <a:off x="9984547" y="-3000392"/>
            <a:ext cx="8093176" cy="5501063"/>
            <a:chOff x="0" y="0"/>
            <a:chExt cx="2131536" cy="1448840"/>
          </a:xfrm>
        </p:grpSpPr>
        <p:sp>
          <p:nvSpPr>
            <p:cNvPr id="8" name="Freeform 8"/>
            <p:cNvSpPr/>
            <p:nvPr/>
          </p:nvSpPr>
          <p:spPr>
            <a:xfrm>
              <a:off x="0" y="0"/>
              <a:ext cx="2131536" cy="1448840"/>
            </a:xfrm>
            <a:custGeom>
              <a:avLst/>
              <a:gdLst/>
              <a:ahLst/>
              <a:cxnLst/>
              <a:rect l="l" t="t" r="r" b="b"/>
              <a:pathLst>
                <a:path w="2131536" h="1448840">
                  <a:moveTo>
                    <a:pt x="0" y="0"/>
                  </a:moveTo>
                  <a:lnTo>
                    <a:pt x="2131536" y="0"/>
                  </a:lnTo>
                  <a:lnTo>
                    <a:pt x="2131536" y="1448840"/>
                  </a:lnTo>
                  <a:lnTo>
                    <a:pt x="0" y="1448840"/>
                  </a:lnTo>
                  <a:close/>
                </a:path>
              </a:pathLst>
            </a:custGeom>
            <a:solidFill>
              <a:srgbClr val="0D0F68"/>
            </a:solidFill>
          </p:spPr>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rot="-2700000" flipH="1" flipV="1">
            <a:off x="15069461" y="-2645182"/>
            <a:ext cx="4379678" cy="6903771"/>
          </a:xfrm>
          <a:custGeom>
            <a:avLst/>
            <a:gdLst/>
            <a:ahLst/>
            <a:cxnLst/>
            <a:rect l="l" t="t" r="r" b="b"/>
            <a:pathLst>
              <a:path w="4379678" h="6903771">
                <a:moveTo>
                  <a:pt x="4379678" y="6903772"/>
                </a:moveTo>
                <a:lnTo>
                  <a:pt x="0" y="6903772"/>
                </a:lnTo>
                <a:lnTo>
                  <a:pt x="0" y="0"/>
                </a:lnTo>
                <a:lnTo>
                  <a:pt x="4379678" y="0"/>
                </a:lnTo>
                <a:lnTo>
                  <a:pt x="4379678" y="6903772"/>
                </a:lnTo>
                <a:close/>
              </a:path>
            </a:pathLst>
          </a:custGeom>
          <a:blipFill>
            <a:blip r:embed="rId4">
              <a:alphaModFix amt="64000"/>
              <a:extLst>
                <a:ext uri="{96DAC541-7B7A-43D3-8B79-37D633B846F1}">
                  <asvg:svgBlip xmlns:asvg="http://schemas.microsoft.com/office/drawing/2016/SVG/main" r:embed="rId5"/>
                </a:ext>
              </a:extLst>
            </a:blip>
            <a:stretch>
              <a:fillRect r="-61881"/>
            </a:stretch>
          </a:blipFill>
        </p:spPr>
      </p:sp>
      <p:sp>
        <p:nvSpPr>
          <p:cNvPr id="11" name="Freeform 11"/>
          <p:cNvSpPr/>
          <p:nvPr/>
        </p:nvSpPr>
        <p:spPr>
          <a:xfrm>
            <a:off x="1028700" y="4744719"/>
            <a:ext cx="3631311" cy="4114800"/>
          </a:xfrm>
          <a:custGeom>
            <a:avLst/>
            <a:gdLst/>
            <a:ahLst/>
            <a:cxnLst/>
            <a:rect l="l" t="t" r="r" b="b"/>
            <a:pathLst>
              <a:path w="3631311" h="4114800">
                <a:moveTo>
                  <a:pt x="0" y="0"/>
                </a:moveTo>
                <a:lnTo>
                  <a:pt x="3631311" y="0"/>
                </a:lnTo>
                <a:lnTo>
                  <a:pt x="3631311"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TextBox 12"/>
          <p:cNvSpPr txBox="1"/>
          <p:nvPr/>
        </p:nvSpPr>
        <p:spPr>
          <a:xfrm>
            <a:off x="9185150" y="3984524"/>
            <a:ext cx="7069174" cy="726831"/>
          </a:xfrm>
          <a:prstGeom prst="rect">
            <a:avLst/>
          </a:prstGeom>
        </p:spPr>
        <p:txBody>
          <a:bodyPr lIns="0" tIns="0" rIns="0" bIns="0" rtlCol="0" anchor="t">
            <a:spAutoFit/>
          </a:bodyPr>
          <a:lstStyle/>
          <a:p>
            <a:pPr algn="just">
              <a:lnSpc>
                <a:spcPts val="6143"/>
              </a:lnSpc>
            </a:pPr>
            <a:r>
              <a:rPr lang="en-US" sz="3451">
                <a:solidFill>
                  <a:srgbClr val="0B1320"/>
                </a:solidFill>
                <a:latin typeface="Kollektif"/>
              </a:rPr>
              <a:t>Top-down approach</a:t>
            </a:r>
          </a:p>
        </p:txBody>
      </p:sp>
      <p:sp>
        <p:nvSpPr>
          <p:cNvPr id="13" name="TextBox 13"/>
          <p:cNvSpPr txBox="1"/>
          <p:nvPr/>
        </p:nvSpPr>
        <p:spPr>
          <a:xfrm>
            <a:off x="4980235" y="4033685"/>
            <a:ext cx="4204915" cy="752334"/>
          </a:xfrm>
          <a:prstGeom prst="rect">
            <a:avLst/>
          </a:prstGeom>
        </p:spPr>
        <p:txBody>
          <a:bodyPr lIns="0" tIns="0" rIns="0" bIns="0" rtlCol="0" anchor="t">
            <a:spAutoFit/>
          </a:bodyPr>
          <a:lstStyle/>
          <a:p>
            <a:pPr>
              <a:lnSpc>
                <a:spcPts val="6190"/>
              </a:lnSpc>
            </a:pPr>
            <a:r>
              <a:rPr lang="en-US" sz="4421">
                <a:solidFill>
                  <a:srgbClr val="0B1320"/>
                </a:solidFill>
                <a:latin typeface="League Spartan Bold"/>
              </a:rPr>
              <a:t>Approach  1 :</a:t>
            </a:r>
          </a:p>
        </p:txBody>
      </p:sp>
      <p:sp>
        <p:nvSpPr>
          <p:cNvPr id="14" name="TextBox 14"/>
          <p:cNvSpPr txBox="1"/>
          <p:nvPr/>
        </p:nvSpPr>
        <p:spPr>
          <a:xfrm>
            <a:off x="6054795" y="5076839"/>
            <a:ext cx="4436955" cy="752334"/>
          </a:xfrm>
          <a:prstGeom prst="rect">
            <a:avLst/>
          </a:prstGeom>
        </p:spPr>
        <p:txBody>
          <a:bodyPr lIns="0" tIns="0" rIns="0" bIns="0" rtlCol="0" anchor="t">
            <a:spAutoFit/>
          </a:bodyPr>
          <a:lstStyle/>
          <a:p>
            <a:pPr>
              <a:lnSpc>
                <a:spcPts val="6190"/>
              </a:lnSpc>
            </a:pPr>
            <a:r>
              <a:rPr lang="en-US" sz="4421">
                <a:solidFill>
                  <a:srgbClr val="0B1320"/>
                </a:solidFill>
                <a:latin typeface="League Spartan Bold"/>
              </a:rPr>
              <a:t>Approach  2:</a:t>
            </a:r>
          </a:p>
        </p:txBody>
      </p:sp>
      <p:sp>
        <p:nvSpPr>
          <p:cNvPr id="15" name="TextBox 15"/>
          <p:cNvSpPr txBox="1"/>
          <p:nvPr/>
        </p:nvSpPr>
        <p:spPr>
          <a:xfrm>
            <a:off x="10213347" y="4981589"/>
            <a:ext cx="7069174" cy="726831"/>
          </a:xfrm>
          <a:prstGeom prst="rect">
            <a:avLst/>
          </a:prstGeom>
        </p:spPr>
        <p:txBody>
          <a:bodyPr lIns="0" tIns="0" rIns="0" bIns="0" rtlCol="0" anchor="t">
            <a:spAutoFit/>
          </a:bodyPr>
          <a:lstStyle/>
          <a:p>
            <a:pPr algn="just">
              <a:lnSpc>
                <a:spcPts val="6143"/>
              </a:lnSpc>
            </a:pPr>
            <a:r>
              <a:rPr lang="en-US" sz="3451">
                <a:solidFill>
                  <a:srgbClr val="0B1320"/>
                </a:solidFill>
                <a:latin typeface="Kollektif"/>
              </a:rPr>
              <a:t>Bottom-up approach</a:t>
            </a:r>
          </a:p>
        </p:txBody>
      </p:sp>
      <p:sp>
        <p:nvSpPr>
          <p:cNvPr id="16" name="TextBox 16"/>
          <p:cNvSpPr txBox="1"/>
          <p:nvPr/>
        </p:nvSpPr>
        <p:spPr>
          <a:xfrm>
            <a:off x="10956534" y="6075287"/>
            <a:ext cx="7069174" cy="726831"/>
          </a:xfrm>
          <a:prstGeom prst="rect">
            <a:avLst/>
          </a:prstGeom>
        </p:spPr>
        <p:txBody>
          <a:bodyPr lIns="0" tIns="0" rIns="0" bIns="0" rtlCol="0" anchor="t">
            <a:spAutoFit/>
          </a:bodyPr>
          <a:lstStyle/>
          <a:p>
            <a:pPr algn="just">
              <a:lnSpc>
                <a:spcPts val="6143"/>
              </a:lnSpc>
            </a:pPr>
            <a:r>
              <a:rPr lang="en-US" sz="3451">
                <a:solidFill>
                  <a:srgbClr val="0B1320"/>
                </a:solidFill>
                <a:latin typeface="Kollektif"/>
              </a:rPr>
              <a:t>Hybrid approach</a:t>
            </a:r>
          </a:p>
        </p:txBody>
      </p:sp>
      <p:sp>
        <p:nvSpPr>
          <p:cNvPr id="17" name="TextBox 17"/>
          <p:cNvSpPr txBox="1"/>
          <p:nvPr/>
        </p:nvSpPr>
        <p:spPr>
          <a:xfrm>
            <a:off x="12049122" y="7216611"/>
            <a:ext cx="7069174" cy="726831"/>
          </a:xfrm>
          <a:prstGeom prst="rect">
            <a:avLst/>
          </a:prstGeom>
        </p:spPr>
        <p:txBody>
          <a:bodyPr lIns="0" tIns="0" rIns="0" bIns="0" rtlCol="0" anchor="t">
            <a:spAutoFit/>
          </a:bodyPr>
          <a:lstStyle/>
          <a:p>
            <a:pPr algn="just">
              <a:lnSpc>
                <a:spcPts val="6143"/>
              </a:lnSpc>
            </a:pPr>
            <a:r>
              <a:rPr lang="en-US" sz="3451">
                <a:solidFill>
                  <a:srgbClr val="0B1320"/>
                </a:solidFill>
                <a:latin typeface="Kollektif"/>
              </a:rPr>
              <a:t>Incremental approach</a:t>
            </a:r>
          </a:p>
        </p:txBody>
      </p:sp>
      <p:sp>
        <p:nvSpPr>
          <p:cNvPr id="18" name="TextBox 18"/>
          <p:cNvSpPr txBox="1"/>
          <p:nvPr/>
        </p:nvSpPr>
        <p:spPr>
          <a:xfrm>
            <a:off x="6925523" y="6124448"/>
            <a:ext cx="4436955" cy="752334"/>
          </a:xfrm>
          <a:prstGeom prst="rect">
            <a:avLst/>
          </a:prstGeom>
        </p:spPr>
        <p:txBody>
          <a:bodyPr lIns="0" tIns="0" rIns="0" bIns="0" rtlCol="0" anchor="t">
            <a:spAutoFit/>
          </a:bodyPr>
          <a:lstStyle/>
          <a:p>
            <a:pPr>
              <a:lnSpc>
                <a:spcPts val="6190"/>
              </a:lnSpc>
            </a:pPr>
            <a:r>
              <a:rPr lang="en-US" sz="4421">
                <a:solidFill>
                  <a:srgbClr val="0B1320"/>
                </a:solidFill>
                <a:latin typeface="League Spartan Bold"/>
              </a:rPr>
              <a:t>Approach 3:</a:t>
            </a:r>
          </a:p>
        </p:txBody>
      </p:sp>
      <p:sp>
        <p:nvSpPr>
          <p:cNvPr id="19" name="TextBox 19"/>
          <p:cNvSpPr txBox="1"/>
          <p:nvPr/>
        </p:nvSpPr>
        <p:spPr>
          <a:xfrm>
            <a:off x="7994870" y="7286358"/>
            <a:ext cx="4436955" cy="752334"/>
          </a:xfrm>
          <a:prstGeom prst="rect">
            <a:avLst/>
          </a:prstGeom>
        </p:spPr>
        <p:txBody>
          <a:bodyPr lIns="0" tIns="0" rIns="0" bIns="0" rtlCol="0" anchor="t">
            <a:spAutoFit/>
          </a:bodyPr>
          <a:lstStyle/>
          <a:p>
            <a:pPr>
              <a:lnSpc>
                <a:spcPts val="6190"/>
              </a:lnSpc>
            </a:pPr>
            <a:r>
              <a:rPr lang="en-US" sz="4421">
                <a:solidFill>
                  <a:srgbClr val="0B1320"/>
                </a:solidFill>
                <a:latin typeface="League Spartan Bold"/>
              </a:rPr>
              <a:t>Approach 4:</a:t>
            </a:r>
          </a:p>
        </p:txBody>
      </p:sp>
      <p:sp>
        <p:nvSpPr>
          <p:cNvPr id="20" name="TextBox 20"/>
          <p:cNvSpPr txBox="1"/>
          <p:nvPr/>
        </p:nvSpPr>
        <p:spPr>
          <a:xfrm>
            <a:off x="8833043" y="8362542"/>
            <a:ext cx="4436955" cy="752334"/>
          </a:xfrm>
          <a:prstGeom prst="rect">
            <a:avLst/>
          </a:prstGeom>
        </p:spPr>
        <p:txBody>
          <a:bodyPr lIns="0" tIns="0" rIns="0" bIns="0" rtlCol="0" anchor="t">
            <a:spAutoFit/>
          </a:bodyPr>
          <a:lstStyle/>
          <a:p>
            <a:pPr>
              <a:lnSpc>
                <a:spcPts val="6190"/>
              </a:lnSpc>
            </a:pPr>
            <a:r>
              <a:rPr lang="en-US" sz="4421">
                <a:solidFill>
                  <a:srgbClr val="0B1320"/>
                </a:solidFill>
                <a:latin typeface="League Spartan Bold"/>
              </a:rPr>
              <a:t>Approach 5:</a:t>
            </a:r>
          </a:p>
        </p:txBody>
      </p:sp>
      <p:sp>
        <p:nvSpPr>
          <p:cNvPr id="21" name="TextBox 21"/>
          <p:cNvSpPr txBox="1"/>
          <p:nvPr/>
        </p:nvSpPr>
        <p:spPr>
          <a:xfrm>
            <a:off x="12922919" y="8284806"/>
            <a:ext cx="7069174" cy="726831"/>
          </a:xfrm>
          <a:prstGeom prst="rect">
            <a:avLst/>
          </a:prstGeom>
        </p:spPr>
        <p:txBody>
          <a:bodyPr lIns="0" tIns="0" rIns="0" bIns="0" rtlCol="0" anchor="t">
            <a:spAutoFit/>
          </a:bodyPr>
          <a:lstStyle/>
          <a:p>
            <a:pPr algn="just">
              <a:lnSpc>
                <a:spcPts val="6143"/>
              </a:lnSpc>
            </a:pPr>
            <a:r>
              <a:rPr lang="en-US" sz="3451">
                <a:solidFill>
                  <a:srgbClr val="0B1320"/>
                </a:solidFill>
                <a:latin typeface="Kollektif"/>
              </a:rPr>
              <a:t>Data mart approach</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0" y="2413000"/>
            <a:ext cx="18288000" cy="5260976"/>
          </a:xfrm>
          <a:prstGeom prst="rect">
            <a:avLst/>
          </a:prstGeom>
        </p:spPr>
        <p:txBody>
          <a:bodyPr lIns="0" tIns="0" rIns="0" bIns="0" rtlCol="0" anchor="t">
            <a:spAutoFit/>
          </a:bodyPr>
          <a:lstStyle/>
          <a:p>
            <a:pPr algn="ctr">
              <a:lnSpc>
                <a:spcPts val="13999"/>
              </a:lnSpc>
            </a:pPr>
            <a:r>
              <a:rPr lang="en-US" sz="9999">
                <a:solidFill>
                  <a:srgbClr val="0D0F68"/>
                </a:solidFill>
                <a:latin typeface="Yeseva One Bold"/>
              </a:rPr>
              <a:t>Data Mining </a:t>
            </a:r>
          </a:p>
          <a:p>
            <a:pPr algn="ctr">
              <a:lnSpc>
                <a:spcPts val="13999"/>
              </a:lnSpc>
            </a:pPr>
            <a:r>
              <a:rPr lang="en-US" sz="9999">
                <a:solidFill>
                  <a:srgbClr val="0D0F68"/>
                </a:solidFill>
                <a:latin typeface="Yeseva One Bold"/>
              </a:rPr>
              <a:t>For </a:t>
            </a:r>
          </a:p>
          <a:p>
            <a:pPr algn="ctr">
              <a:lnSpc>
                <a:spcPts val="13999"/>
              </a:lnSpc>
            </a:pPr>
            <a:r>
              <a:rPr lang="en-US" sz="9999">
                <a:solidFill>
                  <a:srgbClr val="0D0F68"/>
                </a:solidFill>
                <a:latin typeface="Yeseva One Bold"/>
              </a:rPr>
              <a:t>Business Intelligence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1601846" y="419788"/>
            <a:ext cx="7163655" cy="1217823"/>
            <a:chOff x="0" y="0"/>
            <a:chExt cx="1886724" cy="320744"/>
          </a:xfrm>
        </p:grpSpPr>
        <p:sp>
          <p:nvSpPr>
            <p:cNvPr id="7" name="Freeform 7"/>
            <p:cNvSpPr/>
            <p:nvPr/>
          </p:nvSpPr>
          <p:spPr>
            <a:xfrm>
              <a:off x="0" y="0"/>
              <a:ext cx="1886724" cy="320744"/>
            </a:xfrm>
            <a:custGeom>
              <a:avLst/>
              <a:gdLst/>
              <a:ahLst/>
              <a:cxnLst/>
              <a:rect l="l" t="t" r="r" b="b"/>
              <a:pathLst>
                <a:path w="1886724" h="320744">
                  <a:moveTo>
                    <a:pt x="55117" y="0"/>
                  </a:moveTo>
                  <a:lnTo>
                    <a:pt x="1831607" y="0"/>
                  </a:lnTo>
                  <a:cubicBezTo>
                    <a:pt x="1862047" y="0"/>
                    <a:pt x="1886724" y="24677"/>
                    <a:pt x="1886724" y="55117"/>
                  </a:cubicBezTo>
                  <a:lnTo>
                    <a:pt x="1886724" y="265627"/>
                  </a:lnTo>
                  <a:cubicBezTo>
                    <a:pt x="1886724" y="280245"/>
                    <a:pt x="1880917" y="294264"/>
                    <a:pt x="1870581" y="304600"/>
                  </a:cubicBezTo>
                  <a:cubicBezTo>
                    <a:pt x="1860244" y="314937"/>
                    <a:pt x="1846225" y="320744"/>
                    <a:pt x="1831607" y="320744"/>
                  </a:cubicBezTo>
                  <a:lnTo>
                    <a:pt x="55117" y="320744"/>
                  </a:lnTo>
                  <a:cubicBezTo>
                    <a:pt x="40499" y="320744"/>
                    <a:pt x="26480" y="314937"/>
                    <a:pt x="16143" y="304600"/>
                  </a:cubicBezTo>
                  <a:cubicBezTo>
                    <a:pt x="5807" y="294264"/>
                    <a:pt x="0" y="280245"/>
                    <a:pt x="0" y="265627"/>
                  </a:cubicBezTo>
                  <a:lnTo>
                    <a:pt x="0" y="55117"/>
                  </a:lnTo>
                  <a:cubicBezTo>
                    <a:pt x="0" y="40499"/>
                    <a:pt x="5807" y="26480"/>
                    <a:pt x="16143" y="16143"/>
                  </a:cubicBezTo>
                  <a:cubicBezTo>
                    <a:pt x="26480" y="5807"/>
                    <a:pt x="40499" y="0"/>
                    <a:pt x="55117" y="0"/>
                  </a:cubicBezTo>
                  <a:close/>
                </a:path>
              </a:pathLst>
            </a:custGeom>
            <a:solidFill>
              <a:srgbClr val="0D0F68"/>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12446545" y="600075"/>
            <a:ext cx="5474256" cy="672465"/>
          </a:xfrm>
          <a:prstGeom prst="rect">
            <a:avLst/>
          </a:prstGeom>
        </p:spPr>
        <p:txBody>
          <a:bodyPr lIns="0" tIns="0" rIns="0" bIns="0" rtlCol="0" anchor="t">
            <a:spAutoFit/>
          </a:bodyPr>
          <a:lstStyle/>
          <a:p>
            <a:pPr algn="ctr">
              <a:lnSpc>
                <a:spcPts val="5460"/>
              </a:lnSpc>
            </a:pPr>
            <a:r>
              <a:rPr lang="en-US" sz="3900">
                <a:solidFill>
                  <a:srgbClr val="FFFFFF"/>
                </a:solidFill>
                <a:latin typeface="Yeseva One"/>
              </a:rPr>
              <a:t>DM for BI</a:t>
            </a:r>
          </a:p>
        </p:txBody>
      </p:sp>
      <p:sp>
        <p:nvSpPr>
          <p:cNvPr id="10" name="TextBox 10"/>
          <p:cNvSpPr txBox="1"/>
          <p:nvPr/>
        </p:nvSpPr>
        <p:spPr>
          <a:xfrm>
            <a:off x="4124893" y="1879737"/>
            <a:ext cx="10038214" cy="1047750"/>
          </a:xfrm>
          <a:prstGeom prst="rect">
            <a:avLst/>
          </a:prstGeom>
        </p:spPr>
        <p:txBody>
          <a:bodyPr lIns="0" tIns="0" rIns="0" bIns="0" rtlCol="0" anchor="t">
            <a:spAutoFit/>
          </a:bodyPr>
          <a:lstStyle/>
          <a:p>
            <a:pPr algn="ctr">
              <a:lnSpc>
                <a:spcPts val="8400"/>
              </a:lnSpc>
            </a:pPr>
            <a:r>
              <a:rPr lang="en-US" sz="6000">
                <a:solidFill>
                  <a:srgbClr val="0D0F68"/>
                </a:solidFill>
                <a:latin typeface="Yeseva One Bold"/>
              </a:rPr>
              <a:t>Background</a:t>
            </a:r>
          </a:p>
        </p:txBody>
      </p:sp>
      <p:sp>
        <p:nvSpPr>
          <p:cNvPr id="11" name="TextBox 11"/>
          <p:cNvSpPr txBox="1"/>
          <p:nvPr/>
        </p:nvSpPr>
        <p:spPr>
          <a:xfrm>
            <a:off x="2123695" y="3498987"/>
            <a:ext cx="14040611" cy="4194175"/>
          </a:xfrm>
          <a:prstGeom prst="rect">
            <a:avLst/>
          </a:prstGeom>
        </p:spPr>
        <p:txBody>
          <a:bodyPr lIns="0" tIns="0" rIns="0" bIns="0" rtlCol="0" anchor="t">
            <a:spAutoFit/>
          </a:bodyPr>
          <a:lstStyle/>
          <a:p>
            <a:pPr algn="ctr">
              <a:lnSpc>
                <a:spcPts val="5599"/>
              </a:lnSpc>
            </a:pPr>
            <a:r>
              <a:rPr lang="en-US" sz="3999">
                <a:solidFill>
                  <a:srgbClr val="0D0F68"/>
                </a:solidFill>
                <a:latin typeface="Garet"/>
              </a:rPr>
              <a:t>Data mining is essential for business intelligence by extracting valuable insights, enabling predictive analytics, supporting market analysis, managing risks, and improving operational performance. It helps identify emerging trends, evaluate market opportunities, and assess competitive position.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
        <p:cNvGrpSpPr/>
        <p:nvPr/>
      </p:nvGrpSpPr>
      <p:grpSpPr>
        <a:xfrm>
          <a:off x="0" y="0"/>
          <a:ext cx="0" cy="0"/>
          <a:chOff x="0" y="0"/>
          <a:chExt cx="0" cy="0"/>
        </a:xfrm>
      </p:grpSpPr>
      <p:sp>
        <p:nvSpPr>
          <p:cNvPr id="2" name="TextBox 2"/>
          <p:cNvSpPr txBox="1"/>
          <p:nvPr/>
        </p:nvSpPr>
        <p:spPr>
          <a:xfrm>
            <a:off x="204037" y="1410304"/>
            <a:ext cx="13635311" cy="873003"/>
          </a:xfrm>
          <a:prstGeom prst="rect">
            <a:avLst/>
          </a:prstGeom>
        </p:spPr>
        <p:txBody>
          <a:bodyPr lIns="0" tIns="0" rIns="0" bIns="0" rtlCol="0" anchor="t">
            <a:spAutoFit/>
          </a:bodyPr>
          <a:lstStyle/>
          <a:p>
            <a:pPr>
              <a:lnSpc>
                <a:spcPts val="6566"/>
              </a:lnSpc>
            </a:pPr>
            <a:r>
              <a:rPr lang="en-US" sz="6700">
                <a:solidFill>
                  <a:srgbClr val="0B1320"/>
                </a:solidFill>
                <a:latin typeface="League Spartan Bold"/>
              </a:rPr>
              <a:t>How DM &amp; BI are related</a:t>
            </a:r>
          </a:p>
        </p:txBody>
      </p:sp>
      <p:sp>
        <p:nvSpPr>
          <p:cNvPr id="3" name="TextBox 3"/>
          <p:cNvSpPr txBox="1"/>
          <p:nvPr/>
        </p:nvSpPr>
        <p:spPr>
          <a:xfrm>
            <a:off x="4985239" y="3090641"/>
            <a:ext cx="8854109" cy="1076715"/>
          </a:xfrm>
          <a:prstGeom prst="rect">
            <a:avLst/>
          </a:prstGeom>
        </p:spPr>
        <p:txBody>
          <a:bodyPr lIns="0" tIns="0" rIns="0" bIns="0" rtlCol="0" anchor="t">
            <a:spAutoFit/>
          </a:bodyPr>
          <a:lstStyle/>
          <a:p>
            <a:pPr algn="just">
              <a:lnSpc>
                <a:spcPts val="4363"/>
              </a:lnSpc>
            </a:pPr>
            <a:r>
              <a:rPr lang="en-US" sz="2451">
                <a:solidFill>
                  <a:srgbClr val="0B1320"/>
                </a:solidFill>
                <a:latin typeface="Kollektif"/>
              </a:rPr>
              <a:t>Data mining and business intelligence use structured and unstructured data sources to analyze and report on data.</a:t>
            </a:r>
          </a:p>
        </p:txBody>
      </p:sp>
      <p:sp>
        <p:nvSpPr>
          <p:cNvPr id="4" name="TextBox 4"/>
          <p:cNvSpPr txBox="1"/>
          <p:nvPr/>
        </p:nvSpPr>
        <p:spPr>
          <a:xfrm>
            <a:off x="1028700" y="3286169"/>
            <a:ext cx="4475628" cy="752334"/>
          </a:xfrm>
          <a:prstGeom prst="rect">
            <a:avLst/>
          </a:prstGeom>
        </p:spPr>
        <p:txBody>
          <a:bodyPr lIns="0" tIns="0" rIns="0" bIns="0" rtlCol="0" anchor="t">
            <a:spAutoFit/>
          </a:bodyPr>
          <a:lstStyle/>
          <a:p>
            <a:pPr>
              <a:lnSpc>
                <a:spcPts val="6190"/>
              </a:lnSpc>
            </a:pPr>
            <a:r>
              <a:rPr lang="en-US" sz="4421">
                <a:solidFill>
                  <a:srgbClr val="0B1320"/>
                </a:solidFill>
                <a:latin typeface="League Spartan Bold"/>
              </a:rPr>
              <a:t>Data Source:</a:t>
            </a:r>
          </a:p>
        </p:txBody>
      </p:sp>
      <p:sp>
        <p:nvSpPr>
          <p:cNvPr id="5" name="TextBox 5"/>
          <p:cNvSpPr txBox="1"/>
          <p:nvPr/>
        </p:nvSpPr>
        <p:spPr>
          <a:xfrm>
            <a:off x="1028700" y="4872206"/>
            <a:ext cx="5782228" cy="752334"/>
          </a:xfrm>
          <a:prstGeom prst="rect">
            <a:avLst/>
          </a:prstGeom>
        </p:spPr>
        <p:txBody>
          <a:bodyPr lIns="0" tIns="0" rIns="0" bIns="0" rtlCol="0" anchor="t">
            <a:spAutoFit/>
          </a:bodyPr>
          <a:lstStyle/>
          <a:p>
            <a:pPr>
              <a:lnSpc>
                <a:spcPts val="6190"/>
              </a:lnSpc>
            </a:pPr>
            <a:r>
              <a:rPr lang="en-US" sz="4421">
                <a:solidFill>
                  <a:srgbClr val="0B1320"/>
                </a:solidFill>
                <a:latin typeface="League Spartan Bold"/>
              </a:rPr>
              <a:t>Data Analysis:</a:t>
            </a:r>
          </a:p>
        </p:txBody>
      </p:sp>
      <p:sp>
        <p:nvSpPr>
          <p:cNvPr id="6" name="TextBox 6"/>
          <p:cNvSpPr txBox="1"/>
          <p:nvPr/>
        </p:nvSpPr>
        <p:spPr>
          <a:xfrm>
            <a:off x="1028700" y="6458243"/>
            <a:ext cx="6138576" cy="752334"/>
          </a:xfrm>
          <a:prstGeom prst="rect">
            <a:avLst/>
          </a:prstGeom>
        </p:spPr>
        <p:txBody>
          <a:bodyPr lIns="0" tIns="0" rIns="0" bIns="0" rtlCol="0" anchor="t">
            <a:spAutoFit/>
          </a:bodyPr>
          <a:lstStyle/>
          <a:p>
            <a:pPr>
              <a:lnSpc>
                <a:spcPts val="6190"/>
              </a:lnSpc>
            </a:pPr>
            <a:r>
              <a:rPr lang="en-US" sz="4421">
                <a:solidFill>
                  <a:srgbClr val="0B1320"/>
                </a:solidFill>
                <a:latin typeface="League Spartan Bold"/>
              </a:rPr>
              <a:t>Decision Support:</a:t>
            </a:r>
          </a:p>
        </p:txBody>
      </p:sp>
      <p:grpSp>
        <p:nvGrpSpPr>
          <p:cNvPr id="7" name="Group 7"/>
          <p:cNvGrpSpPr/>
          <p:nvPr/>
        </p:nvGrpSpPr>
        <p:grpSpPr>
          <a:xfrm rot="9261838">
            <a:off x="16065115" y="-1283235"/>
            <a:ext cx="3580560" cy="10320476"/>
            <a:chOff x="0" y="0"/>
            <a:chExt cx="943028" cy="2718150"/>
          </a:xfrm>
        </p:grpSpPr>
        <p:sp>
          <p:nvSpPr>
            <p:cNvPr id="8" name="Freeform 8"/>
            <p:cNvSpPr/>
            <p:nvPr/>
          </p:nvSpPr>
          <p:spPr>
            <a:xfrm>
              <a:off x="0" y="0"/>
              <a:ext cx="943028" cy="2718150"/>
            </a:xfrm>
            <a:custGeom>
              <a:avLst/>
              <a:gdLst/>
              <a:ahLst/>
              <a:cxnLst/>
              <a:rect l="l" t="t" r="r" b="b"/>
              <a:pathLst>
                <a:path w="943028" h="2718150">
                  <a:moveTo>
                    <a:pt x="0" y="0"/>
                  </a:moveTo>
                  <a:lnTo>
                    <a:pt x="943028" y="0"/>
                  </a:lnTo>
                  <a:lnTo>
                    <a:pt x="943028" y="2718150"/>
                  </a:lnTo>
                  <a:lnTo>
                    <a:pt x="0" y="2718150"/>
                  </a:lnTo>
                  <a:close/>
                </a:path>
              </a:pathLst>
            </a:custGeom>
            <a:solidFill>
              <a:srgbClr val="C5E3F2"/>
            </a:solidFill>
          </p:spPr>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rot="-8914360">
            <a:off x="9984547" y="-3000392"/>
            <a:ext cx="8093176" cy="5501063"/>
            <a:chOff x="0" y="0"/>
            <a:chExt cx="2131536" cy="1448840"/>
          </a:xfrm>
        </p:grpSpPr>
        <p:sp>
          <p:nvSpPr>
            <p:cNvPr id="11" name="Freeform 11"/>
            <p:cNvSpPr/>
            <p:nvPr/>
          </p:nvSpPr>
          <p:spPr>
            <a:xfrm>
              <a:off x="0" y="0"/>
              <a:ext cx="2131536" cy="1448840"/>
            </a:xfrm>
            <a:custGeom>
              <a:avLst/>
              <a:gdLst/>
              <a:ahLst/>
              <a:cxnLst/>
              <a:rect l="l" t="t" r="r" b="b"/>
              <a:pathLst>
                <a:path w="2131536" h="1448840">
                  <a:moveTo>
                    <a:pt x="0" y="0"/>
                  </a:moveTo>
                  <a:lnTo>
                    <a:pt x="2131536" y="0"/>
                  </a:lnTo>
                  <a:lnTo>
                    <a:pt x="2131536" y="1448840"/>
                  </a:lnTo>
                  <a:lnTo>
                    <a:pt x="0" y="1448840"/>
                  </a:lnTo>
                  <a:close/>
                </a:path>
              </a:pathLst>
            </a:custGeom>
            <a:solidFill>
              <a:srgbClr val="0D0F68"/>
            </a:solidFill>
          </p:spPr>
        </p:sp>
        <p:sp>
          <p:nvSpPr>
            <p:cNvPr id="12" name="TextBox 12"/>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rot="-2700000" flipH="1" flipV="1">
            <a:off x="15069461" y="-2645182"/>
            <a:ext cx="4379678" cy="6903771"/>
          </a:xfrm>
          <a:custGeom>
            <a:avLst/>
            <a:gdLst/>
            <a:ahLst/>
            <a:cxnLst/>
            <a:rect l="l" t="t" r="r" b="b"/>
            <a:pathLst>
              <a:path w="4379678" h="6903771">
                <a:moveTo>
                  <a:pt x="4379678" y="6903772"/>
                </a:moveTo>
                <a:lnTo>
                  <a:pt x="0" y="6903772"/>
                </a:lnTo>
                <a:lnTo>
                  <a:pt x="0" y="0"/>
                </a:lnTo>
                <a:lnTo>
                  <a:pt x="4379678" y="0"/>
                </a:lnTo>
                <a:lnTo>
                  <a:pt x="4379678" y="6903772"/>
                </a:lnTo>
                <a:close/>
              </a:path>
            </a:pathLst>
          </a:custGeom>
          <a:blipFill>
            <a:blip r:embed="rId2">
              <a:alphaModFix amt="64000"/>
              <a:extLst>
                <a:ext uri="{96DAC541-7B7A-43D3-8B79-37D633B846F1}">
                  <asvg:svgBlip xmlns:asvg="http://schemas.microsoft.com/office/drawing/2016/SVG/main" r:embed="rId3"/>
                </a:ext>
              </a:extLst>
            </a:blip>
            <a:stretch>
              <a:fillRect r="-61881"/>
            </a:stretch>
          </a:blipFill>
        </p:spPr>
      </p:sp>
      <p:sp>
        <p:nvSpPr>
          <p:cNvPr id="14" name="TextBox 14"/>
          <p:cNvSpPr txBox="1"/>
          <p:nvPr/>
        </p:nvSpPr>
        <p:spPr>
          <a:xfrm>
            <a:off x="1028700" y="8048777"/>
            <a:ext cx="6061230" cy="752334"/>
          </a:xfrm>
          <a:prstGeom prst="rect">
            <a:avLst/>
          </a:prstGeom>
        </p:spPr>
        <p:txBody>
          <a:bodyPr lIns="0" tIns="0" rIns="0" bIns="0" rtlCol="0" anchor="t">
            <a:spAutoFit/>
          </a:bodyPr>
          <a:lstStyle/>
          <a:p>
            <a:pPr>
              <a:lnSpc>
                <a:spcPts val="6190"/>
              </a:lnSpc>
            </a:pPr>
            <a:r>
              <a:rPr lang="en-US" sz="4421">
                <a:solidFill>
                  <a:srgbClr val="0B1320"/>
                </a:solidFill>
                <a:latin typeface="League Spartan Bold"/>
              </a:rPr>
              <a:t>Goal Alignment:</a:t>
            </a:r>
          </a:p>
        </p:txBody>
      </p:sp>
      <p:sp>
        <p:nvSpPr>
          <p:cNvPr id="15" name="TextBox 15"/>
          <p:cNvSpPr txBox="1"/>
          <p:nvPr/>
        </p:nvSpPr>
        <p:spPr>
          <a:xfrm>
            <a:off x="5504328" y="4676678"/>
            <a:ext cx="8854109" cy="1076715"/>
          </a:xfrm>
          <a:prstGeom prst="rect">
            <a:avLst/>
          </a:prstGeom>
        </p:spPr>
        <p:txBody>
          <a:bodyPr lIns="0" tIns="0" rIns="0" bIns="0" rtlCol="0" anchor="t">
            <a:spAutoFit/>
          </a:bodyPr>
          <a:lstStyle/>
          <a:p>
            <a:pPr algn="just">
              <a:lnSpc>
                <a:spcPts val="4363"/>
              </a:lnSpc>
            </a:pPr>
            <a:r>
              <a:rPr lang="en-US" sz="2451">
                <a:solidFill>
                  <a:srgbClr val="0B1320"/>
                </a:solidFill>
                <a:latin typeface="Kollektif"/>
              </a:rPr>
              <a:t>Data mining techniques are used to extract insights and knowledge from data.</a:t>
            </a:r>
          </a:p>
        </p:txBody>
      </p:sp>
      <p:sp>
        <p:nvSpPr>
          <p:cNvPr id="16" name="TextBox 16"/>
          <p:cNvSpPr txBox="1"/>
          <p:nvPr/>
        </p:nvSpPr>
        <p:spPr>
          <a:xfrm>
            <a:off x="6406732" y="6262715"/>
            <a:ext cx="8854109" cy="1076715"/>
          </a:xfrm>
          <a:prstGeom prst="rect">
            <a:avLst/>
          </a:prstGeom>
        </p:spPr>
        <p:txBody>
          <a:bodyPr lIns="0" tIns="0" rIns="0" bIns="0" rtlCol="0" anchor="t">
            <a:spAutoFit/>
          </a:bodyPr>
          <a:lstStyle/>
          <a:p>
            <a:pPr algn="just">
              <a:lnSpc>
                <a:spcPts val="4363"/>
              </a:lnSpc>
            </a:pPr>
            <a:r>
              <a:rPr lang="en-US" sz="2451">
                <a:solidFill>
                  <a:srgbClr val="0B1320"/>
                </a:solidFill>
                <a:latin typeface="Kollektif"/>
              </a:rPr>
              <a:t>Data mining provides valuable insights for decision-making, enabling users to explore and interpret the data.</a:t>
            </a:r>
          </a:p>
        </p:txBody>
      </p:sp>
      <p:sp>
        <p:nvSpPr>
          <p:cNvPr id="17" name="TextBox 17"/>
          <p:cNvSpPr txBox="1"/>
          <p:nvPr/>
        </p:nvSpPr>
        <p:spPr>
          <a:xfrm>
            <a:off x="6135924" y="7853250"/>
            <a:ext cx="8854109" cy="1076715"/>
          </a:xfrm>
          <a:prstGeom prst="rect">
            <a:avLst/>
          </a:prstGeom>
        </p:spPr>
        <p:txBody>
          <a:bodyPr lIns="0" tIns="0" rIns="0" bIns="0" rtlCol="0" anchor="t">
            <a:spAutoFit/>
          </a:bodyPr>
          <a:lstStyle/>
          <a:p>
            <a:pPr algn="just">
              <a:lnSpc>
                <a:spcPts val="4363"/>
              </a:lnSpc>
            </a:pPr>
            <a:r>
              <a:rPr lang="en-US" sz="2451">
                <a:solidFill>
                  <a:srgbClr val="0B1320"/>
                </a:solidFill>
                <a:latin typeface="Kollektif"/>
              </a:rPr>
              <a:t>Data mining helps identify patterns, while business intelligence transforms findings into actionable information.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0" y="2413000"/>
            <a:ext cx="18288000" cy="5260976"/>
          </a:xfrm>
          <a:prstGeom prst="rect">
            <a:avLst/>
          </a:prstGeom>
        </p:spPr>
        <p:txBody>
          <a:bodyPr lIns="0" tIns="0" rIns="0" bIns="0" rtlCol="0" anchor="t">
            <a:spAutoFit/>
          </a:bodyPr>
          <a:lstStyle/>
          <a:p>
            <a:pPr algn="ctr">
              <a:lnSpc>
                <a:spcPts val="13999"/>
              </a:lnSpc>
            </a:pPr>
            <a:r>
              <a:rPr lang="en-US" sz="9999">
                <a:solidFill>
                  <a:srgbClr val="0D0F68"/>
                </a:solidFill>
                <a:latin typeface="Yeseva One Bold"/>
              </a:rPr>
              <a:t>Data Mining </a:t>
            </a:r>
          </a:p>
          <a:p>
            <a:pPr algn="ctr">
              <a:lnSpc>
                <a:spcPts val="13999"/>
              </a:lnSpc>
            </a:pPr>
            <a:r>
              <a:rPr lang="en-US" sz="9999">
                <a:solidFill>
                  <a:srgbClr val="0D0F68"/>
                </a:solidFill>
                <a:latin typeface="Yeseva One Bold"/>
              </a:rPr>
              <a:t>For </a:t>
            </a:r>
          </a:p>
          <a:p>
            <a:pPr algn="ctr">
              <a:lnSpc>
                <a:spcPts val="13999"/>
              </a:lnSpc>
            </a:pPr>
            <a:r>
              <a:rPr lang="en-US" sz="9999">
                <a:solidFill>
                  <a:srgbClr val="0D0F68"/>
                </a:solidFill>
                <a:latin typeface="Yeseva One Bold"/>
              </a:rPr>
              <a:t>Business Intelligence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5948168" y="1091249"/>
            <a:ext cx="6391665" cy="1377949"/>
          </a:xfrm>
          <a:prstGeom prst="rect">
            <a:avLst/>
          </a:prstGeom>
        </p:spPr>
        <p:txBody>
          <a:bodyPr lIns="0" tIns="0" rIns="0" bIns="0" rtlCol="0" anchor="t">
            <a:spAutoFit/>
          </a:bodyPr>
          <a:lstStyle/>
          <a:p>
            <a:pPr algn="ctr">
              <a:lnSpc>
                <a:spcPts val="11200"/>
              </a:lnSpc>
            </a:pPr>
            <a:r>
              <a:rPr lang="en-US" sz="8000">
                <a:solidFill>
                  <a:srgbClr val="0D0F68"/>
                </a:solidFill>
                <a:latin typeface="Yeseva One"/>
              </a:rPr>
              <a:t>Outlines</a:t>
            </a:r>
          </a:p>
        </p:txBody>
      </p:sp>
      <p:grpSp>
        <p:nvGrpSpPr>
          <p:cNvPr id="7" name="Group 7"/>
          <p:cNvGrpSpPr/>
          <p:nvPr/>
        </p:nvGrpSpPr>
        <p:grpSpPr>
          <a:xfrm>
            <a:off x="2239025" y="2888987"/>
            <a:ext cx="6492732" cy="1217823"/>
            <a:chOff x="0" y="0"/>
            <a:chExt cx="1710020" cy="320744"/>
          </a:xfrm>
        </p:grpSpPr>
        <p:sp>
          <p:nvSpPr>
            <p:cNvPr id="8" name="Freeform 8"/>
            <p:cNvSpPr/>
            <p:nvPr/>
          </p:nvSpPr>
          <p:spPr>
            <a:xfrm>
              <a:off x="0" y="0"/>
              <a:ext cx="1710020" cy="320744"/>
            </a:xfrm>
            <a:custGeom>
              <a:avLst/>
              <a:gdLst/>
              <a:ahLst/>
              <a:cxnLst/>
              <a:rect l="l" t="t" r="r" b="b"/>
              <a:pathLst>
                <a:path w="1710020" h="320744">
                  <a:moveTo>
                    <a:pt x="60812" y="0"/>
                  </a:moveTo>
                  <a:lnTo>
                    <a:pt x="1649208" y="0"/>
                  </a:lnTo>
                  <a:cubicBezTo>
                    <a:pt x="1682793" y="0"/>
                    <a:pt x="1710020" y="27227"/>
                    <a:pt x="1710020" y="60812"/>
                  </a:cubicBezTo>
                  <a:lnTo>
                    <a:pt x="1710020" y="259931"/>
                  </a:lnTo>
                  <a:cubicBezTo>
                    <a:pt x="1710020" y="293517"/>
                    <a:pt x="1682793" y="320744"/>
                    <a:pt x="1649208" y="320744"/>
                  </a:cubicBezTo>
                  <a:lnTo>
                    <a:pt x="60812" y="320744"/>
                  </a:lnTo>
                  <a:cubicBezTo>
                    <a:pt x="27227" y="320744"/>
                    <a:pt x="0" y="293517"/>
                    <a:pt x="0" y="259931"/>
                  </a:cubicBezTo>
                  <a:lnTo>
                    <a:pt x="0" y="60812"/>
                  </a:lnTo>
                  <a:cubicBezTo>
                    <a:pt x="0" y="27227"/>
                    <a:pt x="27227" y="0"/>
                    <a:pt x="60812" y="0"/>
                  </a:cubicBezTo>
                  <a:close/>
                </a:path>
              </a:pathLst>
            </a:custGeom>
            <a:solidFill>
              <a:srgbClr val="0D0F68"/>
            </a:solidFill>
            <a:ln>
              <a:noFill/>
            </a:ln>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2657970" y="3078798"/>
            <a:ext cx="884008" cy="762000"/>
          </a:xfrm>
          <a:prstGeom prst="rect">
            <a:avLst/>
          </a:prstGeom>
        </p:spPr>
        <p:txBody>
          <a:bodyPr lIns="0" tIns="0" rIns="0" bIns="0" rtlCol="0" anchor="t">
            <a:spAutoFit/>
          </a:bodyPr>
          <a:lstStyle/>
          <a:p>
            <a:pPr algn="ctr">
              <a:lnSpc>
                <a:spcPts val="6299"/>
              </a:lnSpc>
            </a:pPr>
            <a:r>
              <a:rPr lang="en-US" sz="4500">
                <a:solidFill>
                  <a:srgbClr val="FFFFFF"/>
                </a:solidFill>
                <a:latin typeface="Garet Bold"/>
              </a:rPr>
              <a:t>01</a:t>
            </a:r>
          </a:p>
        </p:txBody>
      </p:sp>
      <p:sp>
        <p:nvSpPr>
          <p:cNvPr id="11" name="TextBox 11"/>
          <p:cNvSpPr txBox="1"/>
          <p:nvPr/>
        </p:nvSpPr>
        <p:spPr>
          <a:xfrm>
            <a:off x="3611690" y="3166111"/>
            <a:ext cx="4687954" cy="596900"/>
          </a:xfrm>
          <a:prstGeom prst="rect">
            <a:avLst/>
          </a:prstGeom>
        </p:spPr>
        <p:txBody>
          <a:bodyPr lIns="0" tIns="0" rIns="0" bIns="0" rtlCol="0" anchor="t">
            <a:spAutoFit/>
          </a:bodyPr>
          <a:lstStyle/>
          <a:p>
            <a:pPr>
              <a:lnSpc>
                <a:spcPts val="4900"/>
              </a:lnSpc>
            </a:pPr>
            <a:r>
              <a:rPr lang="en-US" sz="3500">
                <a:solidFill>
                  <a:srgbClr val="FFFFFF"/>
                </a:solidFill>
                <a:latin typeface="Garet"/>
              </a:rPr>
              <a:t>Introduction</a:t>
            </a:r>
          </a:p>
        </p:txBody>
      </p:sp>
      <p:grpSp>
        <p:nvGrpSpPr>
          <p:cNvPr id="12" name="Group 12"/>
          <p:cNvGrpSpPr/>
          <p:nvPr/>
        </p:nvGrpSpPr>
        <p:grpSpPr>
          <a:xfrm>
            <a:off x="9556243" y="2888987"/>
            <a:ext cx="6492732" cy="1217823"/>
            <a:chOff x="0" y="0"/>
            <a:chExt cx="1710020" cy="320744"/>
          </a:xfrm>
        </p:grpSpPr>
        <p:sp>
          <p:nvSpPr>
            <p:cNvPr id="13" name="Freeform 13"/>
            <p:cNvSpPr/>
            <p:nvPr/>
          </p:nvSpPr>
          <p:spPr>
            <a:xfrm>
              <a:off x="0" y="0"/>
              <a:ext cx="1710020" cy="320744"/>
            </a:xfrm>
            <a:custGeom>
              <a:avLst/>
              <a:gdLst/>
              <a:ahLst/>
              <a:cxnLst/>
              <a:rect l="l" t="t" r="r" b="b"/>
              <a:pathLst>
                <a:path w="1710020" h="320744">
                  <a:moveTo>
                    <a:pt x="60812" y="0"/>
                  </a:moveTo>
                  <a:lnTo>
                    <a:pt x="1649208" y="0"/>
                  </a:lnTo>
                  <a:cubicBezTo>
                    <a:pt x="1682793" y="0"/>
                    <a:pt x="1710020" y="27227"/>
                    <a:pt x="1710020" y="60812"/>
                  </a:cubicBezTo>
                  <a:lnTo>
                    <a:pt x="1710020" y="259931"/>
                  </a:lnTo>
                  <a:cubicBezTo>
                    <a:pt x="1710020" y="293517"/>
                    <a:pt x="1682793" y="320744"/>
                    <a:pt x="1649208" y="320744"/>
                  </a:cubicBezTo>
                  <a:lnTo>
                    <a:pt x="60812" y="320744"/>
                  </a:lnTo>
                  <a:cubicBezTo>
                    <a:pt x="27227" y="320744"/>
                    <a:pt x="0" y="293517"/>
                    <a:pt x="0" y="259931"/>
                  </a:cubicBezTo>
                  <a:lnTo>
                    <a:pt x="0" y="60812"/>
                  </a:lnTo>
                  <a:cubicBezTo>
                    <a:pt x="0" y="27227"/>
                    <a:pt x="27227" y="0"/>
                    <a:pt x="60812" y="0"/>
                  </a:cubicBezTo>
                  <a:close/>
                </a:path>
              </a:pathLst>
            </a:custGeom>
            <a:solidFill>
              <a:srgbClr val="0D0F68"/>
            </a:solidFill>
          </p:spPr>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5"/>
          <p:cNvSpPr txBox="1"/>
          <p:nvPr/>
        </p:nvSpPr>
        <p:spPr>
          <a:xfrm>
            <a:off x="10000822" y="3078798"/>
            <a:ext cx="884008" cy="762000"/>
          </a:xfrm>
          <a:prstGeom prst="rect">
            <a:avLst/>
          </a:prstGeom>
        </p:spPr>
        <p:txBody>
          <a:bodyPr lIns="0" tIns="0" rIns="0" bIns="0" rtlCol="0" anchor="t">
            <a:spAutoFit/>
          </a:bodyPr>
          <a:lstStyle/>
          <a:p>
            <a:pPr algn="ctr">
              <a:lnSpc>
                <a:spcPts val="6299"/>
              </a:lnSpc>
            </a:pPr>
            <a:r>
              <a:rPr lang="en-US" sz="4500">
                <a:solidFill>
                  <a:srgbClr val="FFFFFF"/>
                </a:solidFill>
                <a:latin typeface="Garet Bold"/>
              </a:rPr>
              <a:t>02</a:t>
            </a:r>
          </a:p>
        </p:txBody>
      </p:sp>
      <p:sp>
        <p:nvSpPr>
          <p:cNvPr id="16" name="TextBox 16"/>
          <p:cNvSpPr txBox="1"/>
          <p:nvPr/>
        </p:nvSpPr>
        <p:spPr>
          <a:xfrm>
            <a:off x="10884831" y="3167010"/>
            <a:ext cx="4687954" cy="596900"/>
          </a:xfrm>
          <a:prstGeom prst="rect">
            <a:avLst/>
          </a:prstGeom>
        </p:spPr>
        <p:txBody>
          <a:bodyPr lIns="0" tIns="0" rIns="0" bIns="0" rtlCol="0" anchor="t">
            <a:spAutoFit/>
          </a:bodyPr>
          <a:lstStyle/>
          <a:p>
            <a:pPr>
              <a:lnSpc>
                <a:spcPts val="4900"/>
              </a:lnSpc>
            </a:pPr>
            <a:r>
              <a:rPr lang="en-US" sz="3500">
                <a:solidFill>
                  <a:srgbClr val="FFFFFF"/>
                </a:solidFill>
                <a:latin typeface="Garet"/>
              </a:rPr>
              <a:t>Literary Review</a:t>
            </a:r>
          </a:p>
        </p:txBody>
      </p:sp>
      <p:grpSp>
        <p:nvGrpSpPr>
          <p:cNvPr id="17" name="Group 17"/>
          <p:cNvGrpSpPr/>
          <p:nvPr/>
        </p:nvGrpSpPr>
        <p:grpSpPr>
          <a:xfrm>
            <a:off x="2239025" y="6162833"/>
            <a:ext cx="6492732" cy="1217823"/>
            <a:chOff x="0" y="0"/>
            <a:chExt cx="8656976" cy="1623764"/>
          </a:xfrm>
        </p:grpSpPr>
        <p:grpSp>
          <p:nvGrpSpPr>
            <p:cNvPr id="18" name="Group 18"/>
            <p:cNvGrpSpPr/>
            <p:nvPr/>
          </p:nvGrpSpPr>
          <p:grpSpPr>
            <a:xfrm>
              <a:off x="0" y="0"/>
              <a:ext cx="8656976" cy="1623764"/>
              <a:chOff x="0" y="0"/>
              <a:chExt cx="1710020" cy="320744"/>
            </a:xfrm>
          </p:grpSpPr>
          <p:sp>
            <p:nvSpPr>
              <p:cNvPr id="19" name="Freeform 19"/>
              <p:cNvSpPr/>
              <p:nvPr/>
            </p:nvSpPr>
            <p:spPr>
              <a:xfrm>
                <a:off x="0" y="0"/>
                <a:ext cx="1710020" cy="320744"/>
              </a:xfrm>
              <a:custGeom>
                <a:avLst/>
                <a:gdLst/>
                <a:ahLst/>
                <a:cxnLst/>
                <a:rect l="l" t="t" r="r" b="b"/>
                <a:pathLst>
                  <a:path w="1710020" h="320744">
                    <a:moveTo>
                      <a:pt x="60812" y="0"/>
                    </a:moveTo>
                    <a:lnTo>
                      <a:pt x="1649208" y="0"/>
                    </a:lnTo>
                    <a:cubicBezTo>
                      <a:pt x="1682793" y="0"/>
                      <a:pt x="1710020" y="27227"/>
                      <a:pt x="1710020" y="60812"/>
                    </a:cubicBezTo>
                    <a:lnTo>
                      <a:pt x="1710020" y="259931"/>
                    </a:lnTo>
                    <a:cubicBezTo>
                      <a:pt x="1710020" y="293517"/>
                      <a:pt x="1682793" y="320744"/>
                      <a:pt x="1649208" y="320744"/>
                    </a:cubicBezTo>
                    <a:lnTo>
                      <a:pt x="60812" y="320744"/>
                    </a:lnTo>
                    <a:cubicBezTo>
                      <a:pt x="27227" y="320744"/>
                      <a:pt x="0" y="293517"/>
                      <a:pt x="0" y="259931"/>
                    </a:cubicBezTo>
                    <a:lnTo>
                      <a:pt x="0" y="60812"/>
                    </a:lnTo>
                    <a:cubicBezTo>
                      <a:pt x="0" y="27227"/>
                      <a:pt x="27227" y="0"/>
                      <a:pt x="60812" y="0"/>
                    </a:cubicBezTo>
                    <a:close/>
                  </a:path>
                </a:pathLst>
              </a:custGeom>
              <a:solidFill>
                <a:srgbClr val="0D0F68"/>
              </a:solidFill>
            </p:spPr>
          </p:sp>
          <p:sp>
            <p:nvSpPr>
              <p:cNvPr id="20" name="TextBox 2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21" name="TextBox 21"/>
            <p:cNvSpPr txBox="1"/>
            <p:nvPr/>
          </p:nvSpPr>
          <p:spPr>
            <a:xfrm>
              <a:off x="592773" y="381000"/>
              <a:ext cx="1178678" cy="990600"/>
            </a:xfrm>
            <a:prstGeom prst="rect">
              <a:avLst/>
            </a:prstGeom>
          </p:spPr>
          <p:txBody>
            <a:bodyPr lIns="0" tIns="0" rIns="0" bIns="0" rtlCol="0" anchor="t">
              <a:spAutoFit/>
            </a:bodyPr>
            <a:lstStyle/>
            <a:p>
              <a:pPr algn="ctr">
                <a:lnSpc>
                  <a:spcPts val="6299"/>
                </a:lnSpc>
              </a:pPr>
              <a:r>
                <a:rPr lang="en-US" sz="4500">
                  <a:solidFill>
                    <a:srgbClr val="FFFFFF"/>
                  </a:solidFill>
                  <a:latin typeface="Garet Bold"/>
                </a:rPr>
                <a:t>05</a:t>
              </a:r>
            </a:p>
          </p:txBody>
        </p:sp>
        <p:sp>
          <p:nvSpPr>
            <p:cNvPr id="22" name="TextBox 22"/>
            <p:cNvSpPr txBox="1"/>
            <p:nvPr/>
          </p:nvSpPr>
          <p:spPr>
            <a:xfrm>
              <a:off x="1813598" y="494242"/>
              <a:ext cx="6250605" cy="773642"/>
            </a:xfrm>
            <a:prstGeom prst="rect">
              <a:avLst/>
            </a:prstGeom>
          </p:spPr>
          <p:txBody>
            <a:bodyPr lIns="0" tIns="0" rIns="0" bIns="0" rtlCol="0" anchor="t">
              <a:spAutoFit/>
            </a:bodyPr>
            <a:lstStyle/>
            <a:p>
              <a:pPr>
                <a:lnSpc>
                  <a:spcPts val="4900"/>
                </a:lnSpc>
              </a:pPr>
              <a:r>
                <a:rPr lang="en-US" sz="3500">
                  <a:solidFill>
                    <a:srgbClr val="FFFFFF"/>
                  </a:solidFill>
                  <a:latin typeface="Garet"/>
                </a:rPr>
                <a:t>Data Warehouse</a:t>
              </a:r>
            </a:p>
          </p:txBody>
        </p:sp>
      </p:grpSp>
      <p:grpSp>
        <p:nvGrpSpPr>
          <p:cNvPr id="23" name="Group 23"/>
          <p:cNvGrpSpPr/>
          <p:nvPr/>
        </p:nvGrpSpPr>
        <p:grpSpPr>
          <a:xfrm>
            <a:off x="9556243" y="4534588"/>
            <a:ext cx="6492732" cy="1217823"/>
            <a:chOff x="0" y="0"/>
            <a:chExt cx="1710020" cy="320744"/>
          </a:xfrm>
        </p:grpSpPr>
        <p:sp>
          <p:nvSpPr>
            <p:cNvPr id="24" name="Freeform 24"/>
            <p:cNvSpPr/>
            <p:nvPr/>
          </p:nvSpPr>
          <p:spPr>
            <a:xfrm>
              <a:off x="0" y="0"/>
              <a:ext cx="1710020" cy="320744"/>
            </a:xfrm>
            <a:custGeom>
              <a:avLst/>
              <a:gdLst/>
              <a:ahLst/>
              <a:cxnLst/>
              <a:rect l="l" t="t" r="r" b="b"/>
              <a:pathLst>
                <a:path w="1710020" h="320744">
                  <a:moveTo>
                    <a:pt x="60812" y="0"/>
                  </a:moveTo>
                  <a:lnTo>
                    <a:pt x="1649208" y="0"/>
                  </a:lnTo>
                  <a:cubicBezTo>
                    <a:pt x="1682793" y="0"/>
                    <a:pt x="1710020" y="27227"/>
                    <a:pt x="1710020" y="60812"/>
                  </a:cubicBezTo>
                  <a:lnTo>
                    <a:pt x="1710020" y="259931"/>
                  </a:lnTo>
                  <a:cubicBezTo>
                    <a:pt x="1710020" y="293517"/>
                    <a:pt x="1682793" y="320744"/>
                    <a:pt x="1649208" y="320744"/>
                  </a:cubicBezTo>
                  <a:lnTo>
                    <a:pt x="60812" y="320744"/>
                  </a:lnTo>
                  <a:cubicBezTo>
                    <a:pt x="27227" y="320744"/>
                    <a:pt x="0" y="293517"/>
                    <a:pt x="0" y="259931"/>
                  </a:cubicBezTo>
                  <a:lnTo>
                    <a:pt x="0" y="60812"/>
                  </a:lnTo>
                  <a:cubicBezTo>
                    <a:pt x="0" y="27227"/>
                    <a:pt x="27227" y="0"/>
                    <a:pt x="60812" y="0"/>
                  </a:cubicBezTo>
                  <a:close/>
                </a:path>
              </a:pathLst>
            </a:custGeom>
            <a:solidFill>
              <a:srgbClr val="0D0F68"/>
            </a:solidFill>
          </p:spPr>
        </p:sp>
        <p:sp>
          <p:nvSpPr>
            <p:cNvPr id="25" name="TextBox 2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26" name="TextBox 26"/>
          <p:cNvSpPr txBox="1"/>
          <p:nvPr/>
        </p:nvSpPr>
        <p:spPr>
          <a:xfrm>
            <a:off x="10000822" y="4715721"/>
            <a:ext cx="884008" cy="762000"/>
          </a:xfrm>
          <a:prstGeom prst="rect">
            <a:avLst/>
          </a:prstGeom>
        </p:spPr>
        <p:txBody>
          <a:bodyPr lIns="0" tIns="0" rIns="0" bIns="0" rtlCol="0" anchor="t">
            <a:spAutoFit/>
          </a:bodyPr>
          <a:lstStyle/>
          <a:p>
            <a:pPr algn="ctr">
              <a:lnSpc>
                <a:spcPts val="6299"/>
              </a:lnSpc>
            </a:pPr>
            <a:r>
              <a:rPr lang="en-US" sz="4500">
                <a:solidFill>
                  <a:srgbClr val="FFFFFF"/>
                </a:solidFill>
                <a:latin typeface="Garet Bold"/>
              </a:rPr>
              <a:t>04</a:t>
            </a:r>
          </a:p>
        </p:txBody>
      </p:sp>
      <p:sp>
        <p:nvSpPr>
          <p:cNvPr id="27" name="TextBox 27"/>
          <p:cNvSpPr txBox="1"/>
          <p:nvPr/>
        </p:nvSpPr>
        <p:spPr>
          <a:xfrm>
            <a:off x="10884831" y="4829625"/>
            <a:ext cx="2838252" cy="596900"/>
          </a:xfrm>
          <a:prstGeom prst="rect">
            <a:avLst/>
          </a:prstGeom>
        </p:spPr>
        <p:txBody>
          <a:bodyPr lIns="0" tIns="0" rIns="0" bIns="0" rtlCol="0" anchor="t">
            <a:spAutoFit/>
          </a:bodyPr>
          <a:lstStyle/>
          <a:p>
            <a:pPr>
              <a:lnSpc>
                <a:spcPts val="4900"/>
              </a:lnSpc>
            </a:pPr>
            <a:r>
              <a:rPr lang="en-US" sz="3500">
                <a:solidFill>
                  <a:srgbClr val="FFFFFF"/>
                </a:solidFill>
                <a:latin typeface="Garet"/>
              </a:rPr>
              <a:t>Data Mining </a:t>
            </a:r>
          </a:p>
        </p:txBody>
      </p:sp>
      <p:grpSp>
        <p:nvGrpSpPr>
          <p:cNvPr id="28" name="Group 28"/>
          <p:cNvGrpSpPr/>
          <p:nvPr/>
        </p:nvGrpSpPr>
        <p:grpSpPr>
          <a:xfrm>
            <a:off x="2239025" y="4525910"/>
            <a:ext cx="6492732" cy="1217823"/>
            <a:chOff x="0" y="0"/>
            <a:chExt cx="1710020" cy="320744"/>
          </a:xfrm>
        </p:grpSpPr>
        <p:sp>
          <p:nvSpPr>
            <p:cNvPr id="29" name="Freeform 29"/>
            <p:cNvSpPr/>
            <p:nvPr/>
          </p:nvSpPr>
          <p:spPr>
            <a:xfrm>
              <a:off x="0" y="0"/>
              <a:ext cx="1710020" cy="320744"/>
            </a:xfrm>
            <a:custGeom>
              <a:avLst/>
              <a:gdLst/>
              <a:ahLst/>
              <a:cxnLst/>
              <a:rect l="l" t="t" r="r" b="b"/>
              <a:pathLst>
                <a:path w="1710020" h="320744">
                  <a:moveTo>
                    <a:pt x="60812" y="0"/>
                  </a:moveTo>
                  <a:lnTo>
                    <a:pt x="1649208" y="0"/>
                  </a:lnTo>
                  <a:cubicBezTo>
                    <a:pt x="1682793" y="0"/>
                    <a:pt x="1710020" y="27227"/>
                    <a:pt x="1710020" y="60812"/>
                  </a:cubicBezTo>
                  <a:lnTo>
                    <a:pt x="1710020" y="259931"/>
                  </a:lnTo>
                  <a:cubicBezTo>
                    <a:pt x="1710020" y="293517"/>
                    <a:pt x="1682793" y="320744"/>
                    <a:pt x="1649208" y="320744"/>
                  </a:cubicBezTo>
                  <a:lnTo>
                    <a:pt x="60812" y="320744"/>
                  </a:lnTo>
                  <a:cubicBezTo>
                    <a:pt x="27227" y="320744"/>
                    <a:pt x="0" y="293517"/>
                    <a:pt x="0" y="259931"/>
                  </a:cubicBezTo>
                  <a:lnTo>
                    <a:pt x="0" y="60812"/>
                  </a:lnTo>
                  <a:cubicBezTo>
                    <a:pt x="0" y="27227"/>
                    <a:pt x="27227" y="0"/>
                    <a:pt x="60812" y="0"/>
                  </a:cubicBezTo>
                  <a:close/>
                </a:path>
              </a:pathLst>
            </a:custGeom>
            <a:solidFill>
              <a:srgbClr val="0D0F68"/>
            </a:solidFill>
          </p:spPr>
        </p:sp>
        <p:sp>
          <p:nvSpPr>
            <p:cNvPr id="30" name="TextBox 3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31" name="TextBox 31"/>
          <p:cNvSpPr txBox="1"/>
          <p:nvPr/>
        </p:nvSpPr>
        <p:spPr>
          <a:xfrm>
            <a:off x="2657970" y="4715721"/>
            <a:ext cx="884008" cy="762000"/>
          </a:xfrm>
          <a:prstGeom prst="rect">
            <a:avLst/>
          </a:prstGeom>
        </p:spPr>
        <p:txBody>
          <a:bodyPr lIns="0" tIns="0" rIns="0" bIns="0" rtlCol="0" anchor="t">
            <a:spAutoFit/>
          </a:bodyPr>
          <a:lstStyle/>
          <a:p>
            <a:pPr algn="ctr">
              <a:lnSpc>
                <a:spcPts val="6299"/>
              </a:lnSpc>
            </a:pPr>
            <a:r>
              <a:rPr lang="en-US" sz="4500">
                <a:solidFill>
                  <a:srgbClr val="FFFFFF"/>
                </a:solidFill>
                <a:latin typeface="Garet Bold"/>
              </a:rPr>
              <a:t>03</a:t>
            </a:r>
          </a:p>
        </p:txBody>
      </p:sp>
      <p:sp>
        <p:nvSpPr>
          <p:cNvPr id="32" name="TextBox 32"/>
          <p:cNvSpPr txBox="1"/>
          <p:nvPr/>
        </p:nvSpPr>
        <p:spPr>
          <a:xfrm>
            <a:off x="3541979" y="4829625"/>
            <a:ext cx="5189779" cy="596900"/>
          </a:xfrm>
          <a:prstGeom prst="rect">
            <a:avLst/>
          </a:prstGeom>
        </p:spPr>
        <p:txBody>
          <a:bodyPr lIns="0" tIns="0" rIns="0" bIns="0" rtlCol="0" anchor="t">
            <a:spAutoFit/>
          </a:bodyPr>
          <a:lstStyle/>
          <a:p>
            <a:pPr>
              <a:lnSpc>
                <a:spcPts val="4900"/>
              </a:lnSpc>
            </a:pPr>
            <a:r>
              <a:rPr lang="en-US" sz="3500">
                <a:solidFill>
                  <a:srgbClr val="FFFFFF"/>
                </a:solidFill>
                <a:latin typeface="Garet"/>
              </a:rPr>
              <a:t>Business Intelligence</a:t>
            </a:r>
          </a:p>
        </p:txBody>
      </p:sp>
      <p:grpSp>
        <p:nvGrpSpPr>
          <p:cNvPr id="33" name="Group 33"/>
          <p:cNvGrpSpPr/>
          <p:nvPr/>
        </p:nvGrpSpPr>
        <p:grpSpPr>
          <a:xfrm>
            <a:off x="9556243" y="6162833"/>
            <a:ext cx="6492732" cy="1217823"/>
            <a:chOff x="0" y="0"/>
            <a:chExt cx="8656976" cy="1623764"/>
          </a:xfrm>
        </p:grpSpPr>
        <p:grpSp>
          <p:nvGrpSpPr>
            <p:cNvPr id="34" name="Group 34"/>
            <p:cNvGrpSpPr/>
            <p:nvPr/>
          </p:nvGrpSpPr>
          <p:grpSpPr>
            <a:xfrm>
              <a:off x="0" y="0"/>
              <a:ext cx="8656976" cy="1623764"/>
              <a:chOff x="0" y="0"/>
              <a:chExt cx="1710020" cy="320744"/>
            </a:xfrm>
          </p:grpSpPr>
          <p:sp>
            <p:nvSpPr>
              <p:cNvPr id="35" name="Freeform 35"/>
              <p:cNvSpPr/>
              <p:nvPr/>
            </p:nvSpPr>
            <p:spPr>
              <a:xfrm>
                <a:off x="0" y="0"/>
                <a:ext cx="1710020" cy="320744"/>
              </a:xfrm>
              <a:custGeom>
                <a:avLst/>
                <a:gdLst/>
                <a:ahLst/>
                <a:cxnLst/>
                <a:rect l="l" t="t" r="r" b="b"/>
                <a:pathLst>
                  <a:path w="1710020" h="320744">
                    <a:moveTo>
                      <a:pt x="60812" y="0"/>
                    </a:moveTo>
                    <a:lnTo>
                      <a:pt x="1649208" y="0"/>
                    </a:lnTo>
                    <a:cubicBezTo>
                      <a:pt x="1682793" y="0"/>
                      <a:pt x="1710020" y="27227"/>
                      <a:pt x="1710020" y="60812"/>
                    </a:cubicBezTo>
                    <a:lnTo>
                      <a:pt x="1710020" y="259931"/>
                    </a:lnTo>
                    <a:cubicBezTo>
                      <a:pt x="1710020" y="293517"/>
                      <a:pt x="1682793" y="320744"/>
                      <a:pt x="1649208" y="320744"/>
                    </a:cubicBezTo>
                    <a:lnTo>
                      <a:pt x="60812" y="320744"/>
                    </a:lnTo>
                    <a:cubicBezTo>
                      <a:pt x="27227" y="320744"/>
                      <a:pt x="0" y="293517"/>
                      <a:pt x="0" y="259931"/>
                    </a:cubicBezTo>
                    <a:lnTo>
                      <a:pt x="0" y="60812"/>
                    </a:lnTo>
                    <a:cubicBezTo>
                      <a:pt x="0" y="27227"/>
                      <a:pt x="27227" y="0"/>
                      <a:pt x="60812" y="0"/>
                    </a:cubicBezTo>
                    <a:close/>
                  </a:path>
                </a:pathLst>
              </a:custGeom>
              <a:solidFill>
                <a:srgbClr val="0D0F68"/>
              </a:solidFill>
            </p:spPr>
          </p:sp>
          <p:sp>
            <p:nvSpPr>
              <p:cNvPr id="36" name="TextBox 36"/>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37" name="TextBox 37"/>
            <p:cNvSpPr txBox="1"/>
            <p:nvPr/>
          </p:nvSpPr>
          <p:spPr>
            <a:xfrm>
              <a:off x="592773" y="381000"/>
              <a:ext cx="1178678" cy="990600"/>
            </a:xfrm>
            <a:prstGeom prst="rect">
              <a:avLst/>
            </a:prstGeom>
          </p:spPr>
          <p:txBody>
            <a:bodyPr lIns="0" tIns="0" rIns="0" bIns="0" rtlCol="0" anchor="t">
              <a:spAutoFit/>
            </a:bodyPr>
            <a:lstStyle/>
            <a:p>
              <a:pPr algn="ctr">
                <a:lnSpc>
                  <a:spcPts val="6299"/>
                </a:lnSpc>
              </a:pPr>
              <a:r>
                <a:rPr lang="en-US" sz="4500">
                  <a:solidFill>
                    <a:srgbClr val="FFFFFF"/>
                  </a:solidFill>
                  <a:latin typeface="Garet Bold"/>
                </a:rPr>
                <a:t>06</a:t>
              </a:r>
            </a:p>
          </p:txBody>
        </p:sp>
        <p:sp>
          <p:nvSpPr>
            <p:cNvPr id="38" name="TextBox 38"/>
            <p:cNvSpPr txBox="1"/>
            <p:nvPr/>
          </p:nvSpPr>
          <p:spPr>
            <a:xfrm>
              <a:off x="1813598" y="494242"/>
              <a:ext cx="6250605" cy="773642"/>
            </a:xfrm>
            <a:prstGeom prst="rect">
              <a:avLst/>
            </a:prstGeom>
          </p:spPr>
          <p:txBody>
            <a:bodyPr lIns="0" tIns="0" rIns="0" bIns="0" rtlCol="0" anchor="t">
              <a:spAutoFit/>
            </a:bodyPr>
            <a:lstStyle/>
            <a:p>
              <a:pPr>
                <a:lnSpc>
                  <a:spcPts val="4900"/>
                </a:lnSpc>
              </a:pPr>
              <a:r>
                <a:rPr lang="en-US" sz="3500">
                  <a:solidFill>
                    <a:srgbClr val="FFFFFF"/>
                  </a:solidFill>
                  <a:latin typeface="Garet"/>
                </a:rPr>
                <a:t>DM for BI </a:t>
              </a:r>
            </a:p>
          </p:txBody>
        </p:sp>
      </p:grpSp>
      <p:grpSp>
        <p:nvGrpSpPr>
          <p:cNvPr id="39" name="Group 39"/>
          <p:cNvGrpSpPr/>
          <p:nvPr/>
        </p:nvGrpSpPr>
        <p:grpSpPr>
          <a:xfrm>
            <a:off x="2239025" y="7799756"/>
            <a:ext cx="6492732" cy="1217823"/>
            <a:chOff x="0" y="0"/>
            <a:chExt cx="8656976" cy="1623764"/>
          </a:xfrm>
        </p:grpSpPr>
        <p:grpSp>
          <p:nvGrpSpPr>
            <p:cNvPr id="40" name="Group 40"/>
            <p:cNvGrpSpPr/>
            <p:nvPr/>
          </p:nvGrpSpPr>
          <p:grpSpPr>
            <a:xfrm>
              <a:off x="0" y="0"/>
              <a:ext cx="8656976" cy="1623764"/>
              <a:chOff x="0" y="0"/>
              <a:chExt cx="1710020" cy="320744"/>
            </a:xfrm>
          </p:grpSpPr>
          <p:sp>
            <p:nvSpPr>
              <p:cNvPr id="41" name="Freeform 41"/>
              <p:cNvSpPr/>
              <p:nvPr/>
            </p:nvSpPr>
            <p:spPr>
              <a:xfrm>
                <a:off x="0" y="0"/>
                <a:ext cx="1710020" cy="320744"/>
              </a:xfrm>
              <a:custGeom>
                <a:avLst/>
                <a:gdLst/>
                <a:ahLst/>
                <a:cxnLst/>
                <a:rect l="l" t="t" r="r" b="b"/>
                <a:pathLst>
                  <a:path w="1710020" h="320744">
                    <a:moveTo>
                      <a:pt x="60812" y="0"/>
                    </a:moveTo>
                    <a:lnTo>
                      <a:pt x="1649208" y="0"/>
                    </a:lnTo>
                    <a:cubicBezTo>
                      <a:pt x="1682793" y="0"/>
                      <a:pt x="1710020" y="27227"/>
                      <a:pt x="1710020" y="60812"/>
                    </a:cubicBezTo>
                    <a:lnTo>
                      <a:pt x="1710020" y="259931"/>
                    </a:lnTo>
                    <a:cubicBezTo>
                      <a:pt x="1710020" y="293517"/>
                      <a:pt x="1682793" y="320744"/>
                      <a:pt x="1649208" y="320744"/>
                    </a:cubicBezTo>
                    <a:lnTo>
                      <a:pt x="60812" y="320744"/>
                    </a:lnTo>
                    <a:cubicBezTo>
                      <a:pt x="27227" y="320744"/>
                      <a:pt x="0" y="293517"/>
                      <a:pt x="0" y="259931"/>
                    </a:cubicBezTo>
                    <a:lnTo>
                      <a:pt x="0" y="60812"/>
                    </a:lnTo>
                    <a:cubicBezTo>
                      <a:pt x="0" y="27227"/>
                      <a:pt x="27227" y="0"/>
                      <a:pt x="60812" y="0"/>
                    </a:cubicBezTo>
                    <a:close/>
                  </a:path>
                </a:pathLst>
              </a:custGeom>
              <a:solidFill>
                <a:srgbClr val="0D0F68"/>
              </a:solidFill>
            </p:spPr>
          </p:sp>
          <p:sp>
            <p:nvSpPr>
              <p:cNvPr id="42" name="TextBox 42"/>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43" name="TextBox 43"/>
            <p:cNvSpPr txBox="1"/>
            <p:nvPr/>
          </p:nvSpPr>
          <p:spPr>
            <a:xfrm>
              <a:off x="592773" y="381000"/>
              <a:ext cx="1178678" cy="990600"/>
            </a:xfrm>
            <a:prstGeom prst="rect">
              <a:avLst/>
            </a:prstGeom>
          </p:spPr>
          <p:txBody>
            <a:bodyPr lIns="0" tIns="0" rIns="0" bIns="0" rtlCol="0" anchor="t">
              <a:spAutoFit/>
            </a:bodyPr>
            <a:lstStyle/>
            <a:p>
              <a:pPr algn="ctr">
                <a:lnSpc>
                  <a:spcPts val="6299"/>
                </a:lnSpc>
              </a:pPr>
              <a:r>
                <a:rPr lang="en-US" sz="4500">
                  <a:solidFill>
                    <a:srgbClr val="FFFFFF"/>
                  </a:solidFill>
                  <a:latin typeface="Garet Bold"/>
                </a:rPr>
                <a:t>07</a:t>
              </a:r>
            </a:p>
          </p:txBody>
        </p:sp>
        <p:sp>
          <p:nvSpPr>
            <p:cNvPr id="44" name="TextBox 44"/>
            <p:cNvSpPr txBox="1"/>
            <p:nvPr/>
          </p:nvSpPr>
          <p:spPr>
            <a:xfrm>
              <a:off x="1813598" y="494242"/>
              <a:ext cx="6250605" cy="729615"/>
            </a:xfrm>
            <a:prstGeom prst="rect">
              <a:avLst/>
            </a:prstGeom>
          </p:spPr>
          <p:txBody>
            <a:bodyPr lIns="0" tIns="0" rIns="0" bIns="0" rtlCol="0" anchor="t">
              <a:spAutoFit/>
            </a:bodyPr>
            <a:lstStyle/>
            <a:p>
              <a:pPr>
                <a:lnSpc>
                  <a:spcPts val="4620"/>
                </a:lnSpc>
              </a:pPr>
              <a:r>
                <a:rPr lang="en-US" sz="3300">
                  <a:solidFill>
                    <a:srgbClr val="FFFFFF"/>
                  </a:solidFill>
                  <a:latin typeface="Garet"/>
                </a:rPr>
                <a:t>Experimental Studies</a:t>
              </a:r>
            </a:p>
          </p:txBody>
        </p:sp>
      </p:grpSp>
      <p:grpSp>
        <p:nvGrpSpPr>
          <p:cNvPr id="45" name="Group 45"/>
          <p:cNvGrpSpPr/>
          <p:nvPr/>
        </p:nvGrpSpPr>
        <p:grpSpPr>
          <a:xfrm>
            <a:off x="9556243" y="7790231"/>
            <a:ext cx="6492732" cy="1217823"/>
            <a:chOff x="0" y="0"/>
            <a:chExt cx="8656976" cy="1623764"/>
          </a:xfrm>
        </p:grpSpPr>
        <p:grpSp>
          <p:nvGrpSpPr>
            <p:cNvPr id="46" name="Group 46"/>
            <p:cNvGrpSpPr/>
            <p:nvPr/>
          </p:nvGrpSpPr>
          <p:grpSpPr>
            <a:xfrm>
              <a:off x="0" y="0"/>
              <a:ext cx="8656976" cy="1623764"/>
              <a:chOff x="0" y="0"/>
              <a:chExt cx="1710020" cy="320744"/>
            </a:xfrm>
          </p:grpSpPr>
          <p:sp>
            <p:nvSpPr>
              <p:cNvPr id="47" name="Freeform 47"/>
              <p:cNvSpPr/>
              <p:nvPr/>
            </p:nvSpPr>
            <p:spPr>
              <a:xfrm>
                <a:off x="0" y="0"/>
                <a:ext cx="1710020" cy="320744"/>
              </a:xfrm>
              <a:custGeom>
                <a:avLst/>
                <a:gdLst/>
                <a:ahLst/>
                <a:cxnLst/>
                <a:rect l="l" t="t" r="r" b="b"/>
                <a:pathLst>
                  <a:path w="1710020" h="320744">
                    <a:moveTo>
                      <a:pt x="60812" y="0"/>
                    </a:moveTo>
                    <a:lnTo>
                      <a:pt x="1649208" y="0"/>
                    </a:lnTo>
                    <a:cubicBezTo>
                      <a:pt x="1682793" y="0"/>
                      <a:pt x="1710020" y="27227"/>
                      <a:pt x="1710020" y="60812"/>
                    </a:cubicBezTo>
                    <a:lnTo>
                      <a:pt x="1710020" y="259931"/>
                    </a:lnTo>
                    <a:cubicBezTo>
                      <a:pt x="1710020" y="293517"/>
                      <a:pt x="1682793" y="320744"/>
                      <a:pt x="1649208" y="320744"/>
                    </a:cubicBezTo>
                    <a:lnTo>
                      <a:pt x="60812" y="320744"/>
                    </a:lnTo>
                    <a:cubicBezTo>
                      <a:pt x="27227" y="320744"/>
                      <a:pt x="0" y="293517"/>
                      <a:pt x="0" y="259931"/>
                    </a:cubicBezTo>
                    <a:lnTo>
                      <a:pt x="0" y="60812"/>
                    </a:lnTo>
                    <a:cubicBezTo>
                      <a:pt x="0" y="27227"/>
                      <a:pt x="27227" y="0"/>
                      <a:pt x="60812" y="0"/>
                    </a:cubicBezTo>
                    <a:close/>
                  </a:path>
                </a:pathLst>
              </a:custGeom>
              <a:solidFill>
                <a:srgbClr val="0D0F68"/>
              </a:solidFill>
            </p:spPr>
          </p:sp>
          <p:sp>
            <p:nvSpPr>
              <p:cNvPr id="48" name="TextBox 4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49" name="TextBox 49"/>
            <p:cNvSpPr txBox="1"/>
            <p:nvPr/>
          </p:nvSpPr>
          <p:spPr>
            <a:xfrm>
              <a:off x="592773" y="381000"/>
              <a:ext cx="1178678" cy="990600"/>
            </a:xfrm>
            <a:prstGeom prst="rect">
              <a:avLst/>
            </a:prstGeom>
          </p:spPr>
          <p:txBody>
            <a:bodyPr lIns="0" tIns="0" rIns="0" bIns="0" rtlCol="0" anchor="t">
              <a:spAutoFit/>
            </a:bodyPr>
            <a:lstStyle/>
            <a:p>
              <a:pPr algn="ctr">
                <a:lnSpc>
                  <a:spcPts val="6299"/>
                </a:lnSpc>
              </a:pPr>
              <a:r>
                <a:rPr lang="en-US" sz="4500">
                  <a:solidFill>
                    <a:srgbClr val="FFFFFF"/>
                  </a:solidFill>
                  <a:latin typeface="Garet Bold"/>
                </a:rPr>
                <a:t>08</a:t>
              </a:r>
            </a:p>
          </p:txBody>
        </p:sp>
        <p:sp>
          <p:nvSpPr>
            <p:cNvPr id="50" name="TextBox 50"/>
            <p:cNvSpPr txBox="1"/>
            <p:nvPr/>
          </p:nvSpPr>
          <p:spPr>
            <a:xfrm>
              <a:off x="1813598" y="494242"/>
              <a:ext cx="6250605" cy="773642"/>
            </a:xfrm>
            <a:prstGeom prst="rect">
              <a:avLst/>
            </a:prstGeom>
          </p:spPr>
          <p:txBody>
            <a:bodyPr lIns="0" tIns="0" rIns="0" bIns="0" rtlCol="0" anchor="t">
              <a:spAutoFit/>
            </a:bodyPr>
            <a:lstStyle/>
            <a:p>
              <a:pPr>
                <a:lnSpc>
                  <a:spcPts val="4900"/>
                </a:lnSpc>
              </a:pPr>
              <a:r>
                <a:rPr lang="en-US" sz="3500">
                  <a:solidFill>
                    <a:srgbClr val="FFFFFF"/>
                  </a:solidFill>
                  <a:latin typeface="Garet"/>
                </a:rPr>
                <a:t>Conclusion</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
        <p:cNvGrpSpPr/>
        <p:nvPr/>
      </p:nvGrpSpPr>
      <p:grpSpPr>
        <a:xfrm>
          <a:off x="0" y="0"/>
          <a:ext cx="0" cy="0"/>
          <a:chOff x="0" y="0"/>
          <a:chExt cx="0" cy="0"/>
        </a:xfrm>
      </p:grpSpPr>
      <p:sp>
        <p:nvSpPr>
          <p:cNvPr id="2" name="Freeform 2"/>
          <p:cNvSpPr/>
          <p:nvPr/>
        </p:nvSpPr>
        <p:spPr>
          <a:xfrm rot="5400000">
            <a:off x="-439437" y="-2968934"/>
            <a:ext cx="6922219" cy="10911627"/>
          </a:xfrm>
          <a:custGeom>
            <a:avLst/>
            <a:gdLst/>
            <a:ahLst/>
            <a:cxnLst/>
            <a:rect l="l" t="t" r="r" b="b"/>
            <a:pathLst>
              <a:path w="6922219" h="10911627">
                <a:moveTo>
                  <a:pt x="0" y="0"/>
                </a:moveTo>
                <a:lnTo>
                  <a:pt x="6922219" y="0"/>
                </a:lnTo>
                <a:lnTo>
                  <a:pt x="6922219" y="10911627"/>
                </a:lnTo>
                <a:lnTo>
                  <a:pt x="0" y="10911627"/>
                </a:lnTo>
                <a:lnTo>
                  <a:pt x="0" y="0"/>
                </a:lnTo>
                <a:close/>
              </a:path>
            </a:pathLst>
          </a:custGeom>
          <a:blipFill>
            <a:blip r:embed="rId2">
              <a:extLst>
                <a:ext uri="{96DAC541-7B7A-43D3-8B79-37D633B846F1}">
                  <asvg:svgBlip xmlns:asvg="http://schemas.microsoft.com/office/drawing/2016/SVG/main" r:embed="rId3"/>
                </a:ext>
              </a:extLst>
            </a:blip>
            <a:stretch>
              <a:fillRect r="-61881"/>
            </a:stretch>
          </a:blipFill>
        </p:spPr>
      </p:sp>
      <p:grpSp>
        <p:nvGrpSpPr>
          <p:cNvPr id="3" name="Group 3"/>
          <p:cNvGrpSpPr/>
          <p:nvPr/>
        </p:nvGrpSpPr>
        <p:grpSpPr>
          <a:xfrm rot="-1751933">
            <a:off x="179230" y="2590504"/>
            <a:ext cx="20414930" cy="11270142"/>
            <a:chOff x="0" y="0"/>
            <a:chExt cx="5376772" cy="2968268"/>
          </a:xfrm>
        </p:grpSpPr>
        <p:sp>
          <p:nvSpPr>
            <p:cNvPr id="4" name="Freeform 4"/>
            <p:cNvSpPr/>
            <p:nvPr/>
          </p:nvSpPr>
          <p:spPr>
            <a:xfrm>
              <a:off x="0" y="0"/>
              <a:ext cx="5376772" cy="2968268"/>
            </a:xfrm>
            <a:custGeom>
              <a:avLst/>
              <a:gdLst/>
              <a:ahLst/>
              <a:cxnLst/>
              <a:rect l="l" t="t" r="r" b="b"/>
              <a:pathLst>
                <a:path w="5376772" h="2968268">
                  <a:moveTo>
                    <a:pt x="0" y="0"/>
                  </a:moveTo>
                  <a:lnTo>
                    <a:pt x="5376772" y="0"/>
                  </a:lnTo>
                  <a:lnTo>
                    <a:pt x="5376772" y="2968268"/>
                  </a:lnTo>
                  <a:lnTo>
                    <a:pt x="0" y="2968268"/>
                  </a:lnTo>
                  <a:close/>
                </a:path>
              </a:pathLst>
            </a:custGeom>
            <a:solidFill>
              <a:srgbClr val="0D0F68"/>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028700" y="1483420"/>
            <a:ext cx="7237570" cy="1694816"/>
          </a:xfrm>
          <a:prstGeom prst="rect">
            <a:avLst/>
          </a:prstGeom>
        </p:spPr>
        <p:txBody>
          <a:bodyPr lIns="0" tIns="0" rIns="0" bIns="0" rtlCol="0" anchor="t">
            <a:spAutoFit/>
          </a:bodyPr>
          <a:lstStyle/>
          <a:p>
            <a:pPr algn="ctr">
              <a:lnSpc>
                <a:spcPts val="6859"/>
              </a:lnSpc>
            </a:pPr>
            <a:r>
              <a:rPr lang="en-US" sz="4899">
                <a:solidFill>
                  <a:srgbClr val="0B1320"/>
                </a:solidFill>
                <a:latin typeface="League Spartan Bold"/>
              </a:rPr>
              <a:t>The Role Data Mining Plays for BI</a:t>
            </a:r>
          </a:p>
        </p:txBody>
      </p:sp>
      <p:sp>
        <p:nvSpPr>
          <p:cNvPr id="7" name="TextBox 7"/>
          <p:cNvSpPr txBox="1"/>
          <p:nvPr/>
        </p:nvSpPr>
        <p:spPr>
          <a:xfrm>
            <a:off x="7631819" y="3102036"/>
            <a:ext cx="14885238" cy="6739653"/>
          </a:xfrm>
          <a:prstGeom prst="rect">
            <a:avLst/>
          </a:prstGeom>
        </p:spPr>
        <p:txBody>
          <a:bodyPr lIns="0" tIns="0" rIns="0" bIns="0" rtlCol="0" anchor="t">
            <a:spAutoFit/>
          </a:bodyPr>
          <a:lstStyle/>
          <a:p>
            <a:pPr marL="750469" lvl="1" indent="-375234">
              <a:lnSpc>
                <a:spcPts val="5387"/>
              </a:lnSpc>
              <a:buFont typeface="Arial"/>
              <a:buChar char="•"/>
            </a:pPr>
            <a:r>
              <a:rPr lang="en-US" sz="3476">
                <a:solidFill>
                  <a:srgbClr val="FFFFFF"/>
                </a:solidFill>
                <a:latin typeface="Kollektif"/>
              </a:rPr>
              <a:t>Knowledge Discovery</a:t>
            </a:r>
          </a:p>
          <a:p>
            <a:pPr marL="750469" lvl="1" indent="-375234">
              <a:lnSpc>
                <a:spcPts val="5387"/>
              </a:lnSpc>
              <a:buFont typeface="Arial"/>
              <a:buChar char="•"/>
            </a:pPr>
            <a:r>
              <a:rPr lang="en-US" sz="3476">
                <a:solidFill>
                  <a:srgbClr val="FFFFFF"/>
                </a:solidFill>
                <a:latin typeface="Kollektif"/>
              </a:rPr>
              <a:t>Decision Support</a:t>
            </a:r>
          </a:p>
          <a:p>
            <a:pPr marL="750469" lvl="1" indent="-375234">
              <a:lnSpc>
                <a:spcPts val="5387"/>
              </a:lnSpc>
              <a:buFont typeface="Arial"/>
              <a:buChar char="•"/>
            </a:pPr>
            <a:r>
              <a:rPr lang="en-US" sz="3476">
                <a:solidFill>
                  <a:srgbClr val="FFFFFF"/>
                </a:solidFill>
                <a:latin typeface="Kollektif"/>
              </a:rPr>
              <a:t>Predictive Analytics</a:t>
            </a:r>
          </a:p>
          <a:p>
            <a:pPr marL="750469" lvl="1" indent="-375234">
              <a:lnSpc>
                <a:spcPts val="5387"/>
              </a:lnSpc>
              <a:buFont typeface="Arial"/>
              <a:buChar char="•"/>
            </a:pPr>
            <a:r>
              <a:rPr lang="en-US" sz="3476">
                <a:solidFill>
                  <a:srgbClr val="FFFFFF"/>
                </a:solidFill>
                <a:latin typeface="Kollektif"/>
              </a:rPr>
              <a:t>Customer Segmentation and Targeting</a:t>
            </a:r>
          </a:p>
          <a:p>
            <a:pPr marL="750469" lvl="1" indent="-375234">
              <a:lnSpc>
                <a:spcPts val="5387"/>
              </a:lnSpc>
              <a:buFont typeface="Arial"/>
              <a:buChar char="•"/>
            </a:pPr>
            <a:r>
              <a:rPr lang="en-US" sz="3476">
                <a:solidFill>
                  <a:srgbClr val="FFFFFF"/>
                </a:solidFill>
                <a:latin typeface="Kollektif"/>
              </a:rPr>
              <a:t>Market Analysis and Competitive Intelligence</a:t>
            </a:r>
          </a:p>
          <a:p>
            <a:pPr marL="750469" lvl="1" indent="-375234">
              <a:lnSpc>
                <a:spcPts val="5387"/>
              </a:lnSpc>
              <a:buFont typeface="Arial"/>
              <a:buChar char="•"/>
            </a:pPr>
            <a:r>
              <a:rPr lang="en-US" sz="3476">
                <a:solidFill>
                  <a:srgbClr val="FFFFFF"/>
                </a:solidFill>
                <a:latin typeface="Kollektif"/>
              </a:rPr>
              <a:t>Risk Management and Fraud Detection</a:t>
            </a:r>
          </a:p>
          <a:p>
            <a:pPr marL="750469" lvl="1" indent="-375234">
              <a:lnSpc>
                <a:spcPts val="5387"/>
              </a:lnSpc>
              <a:buFont typeface="Arial"/>
              <a:buChar char="•"/>
            </a:pPr>
            <a:r>
              <a:rPr lang="en-US" sz="3476">
                <a:solidFill>
                  <a:srgbClr val="FFFFFF"/>
                </a:solidFill>
                <a:latin typeface="Kollektif"/>
              </a:rPr>
              <a:t>Performance Optimization</a:t>
            </a:r>
          </a:p>
          <a:p>
            <a:pPr marL="750469" lvl="1" indent="-375234">
              <a:lnSpc>
                <a:spcPts val="5387"/>
              </a:lnSpc>
              <a:buFont typeface="Arial"/>
              <a:buChar char="•"/>
            </a:pPr>
            <a:r>
              <a:rPr lang="en-US" sz="3476">
                <a:solidFill>
                  <a:srgbClr val="FFFFFF"/>
                </a:solidFill>
                <a:latin typeface="Kollektif"/>
              </a:rPr>
              <a:t>Pattern Recognition and Data Visualization</a:t>
            </a:r>
          </a:p>
          <a:p>
            <a:pPr marL="750469" lvl="1" indent="-375234">
              <a:lnSpc>
                <a:spcPts val="5387"/>
              </a:lnSpc>
              <a:buFont typeface="Arial"/>
              <a:buChar char="•"/>
            </a:pPr>
            <a:r>
              <a:rPr lang="en-US" sz="3476">
                <a:solidFill>
                  <a:srgbClr val="FFFFFF"/>
                </a:solidFill>
                <a:latin typeface="Kollektif"/>
              </a:rPr>
              <a:t>Market Segmentation and Product Development</a:t>
            </a:r>
          </a:p>
          <a:p>
            <a:pPr marL="750469" lvl="1" indent="-375234">
              <a:lnSpc>
                <a:spcPts val="5387"/>
              </a:lnSpc>
              <a:buFont typeface="Arial"/>
              <a:buChar char="•"/>
            </a:pPr>
            <a:r>
              <a:rPr lang="en-US" sz="3476">
                <a:solidFill>
                  <a:srgbClr val="FFFFFF"/>
                </a:solidFill>
                <a:latin typeface="Kollektif"/>
              </a:rPr>
              <a:t>Data-Driven Insights</a:t>
            </a:r>
          </a:p>
        </p:txBody>
      </p:sp>
      <p:grpSp>
        <p:nvGrpSpPr>
          <p:cNvPr id="8" name="Group 8"/>
          <p:cNvGrpSpPr/>
          <p:nvPr/>
        </p:nvGrpSpPr>
        <p:grpSpPr>
          <a:xfrm rot="-4667749">
            <a:off x="14350320" y="-3994161"/>
            <a:ext cx="3720768" cy="7555779"/>
            <a:chOff x="0" y="0"/>
            <a:chExt cx="979955" cy="1990000"/>
          </a:xfrm>
        </p:grpSpPr>
        <p:sp>
          <p:nvSpPr>
            <p:cNvPr id="9" name="Freeform 9"/>
            <p:cNvSpPr/>
            <p:nvPr/>
          </p:nvSpPr>
          <p:spPr>
            <a:xfrm>
              <a:off x="0" y="0"/>
              <a:ext cx="979955" cy="1989999"/>
            </a:xfrm>
            <a:custGeom>
              <a:avLst/>
              <a:gdLst/>
              <a:ahLst/>
              <a:cxnLst/>
              <a:rect l="l" t="t" r="r" b="b"/>
              <a:pathLst>
                <a:path w="979955" h="1989999">
                  <a:moveTo>
                    <a:pt x="0" y="0"/>
                  </a:moveTo>
                  <a:lnTo>
                    <a:pt x="979955" y="0"/>
                  </a:lnTo>
                  <a:lnTo>
                    <a:pt x="979955" y="1989999"/>
                  </a:lnTo>
                  <a:lnTo>
                    <a:pt x="0" y="1989999"/>
                  </a:lnTo>
                  <a:close/>
                </a:path>
              </a:pathLst>
            </a:custGeom>
            <a:solidFill>
              <a:srgbClr val="C5E3F2"/>
            </a:solidFill>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rot="1970442">
            <a:off x="10642332" y="3587829"/>
            <a:ext cx="11643412" cy="0"/>
          </a:xfrm>
          <a:prstGeom prst="line">
            <a:avLst/>
          </a:prstGeom>
          <a:ln w="38100" cap="flat">
            <a:solidFill>
              <a:srgbClr val="F3F6FA"/>
            </a:solidFill>
            <a:prstDash val="solid"/>
            <a:headEnd type="none" w="sm" len="sm"/>
            <a:tailEnd type="none" w="sm" len="sm"/>
          </a:ln>
        </p:spPr>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
        <p:cNvGrpSpPr/>
        <p:nvPr/>
      </p:nvGrpSpPr>
      <p:grpSpPr>
        <a:xfrm>
          <a:off x="0" y="0"/>
          <a:ext cx="0" cy="0"/>
          <a:chOff x="0" y="0"/>
          <a:chExt cx="0" cy="0"/>
        </a:xfrm>
      </p:grpSpPr>
      <p:sp>
        <p:nvSpPr>
          <p:cNvPr id="2" name="Freeform 2"/>
          <p:cNvSpPr/>
          <p:nvPr/>
        </p:nvSpPr>
        <p:spPr>
          <a:xfrm rot="-10800000">
            <a:off x="16590856" y="2555109"/>
            <a:ext cx="5373473" cy="5340708"/>
          </a:xfrm>
          <a:custGeom>
            <a:avLst/>
            <a:gdLst/>
            <a:ahLst/>
            <a:cxnLst/>
            <a:rect l="l" t="t" r="r" b="b"/>
            <a:pathLst>
              <a:path w="5373473" h="5340708">
                <a:moveTo>
                  <a:pt x="0" y="0"/>
                </a:moveTo>
                <a:lnTo>
                  <a:pt x="5373473" y="0"/>
                </a:lnTo>
                <a:lnTo>
                  <a:pt x="5373473" y="5340708"/>
                </a:lnTo>
                <a:lnTo>
                  <a:pt x="0" y="5340708"/>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2811" y="1133475"/>
            <a:ext cx="11546957" cy="1808103"/>
          </a:xfrm>
          <a:prstGeom prst="rect">
            <a:avLst/>
          </a:prstGeom>
        </p:spPr>
        <p:txBody>
          <a:bodyPr lIns="0" tIns="0" rIns="0" bIns="0" rtlCol="0" anchor="t">
            <a:spAutoFit/>
          </a:bodyPr>
          <a:lstStyle/>
          <a:p>
            <a:pPr algn="ctr">
              <a:lnSpc>
                <a:spcPts val="6958"/>
              </a:lnSpc>
            </a:pPr>
            <a:r>
              <a:rPr lang="en-US" sz="7100">
                <a:solidFill>
                  <a:srgbClr val="0B1320"/>
                </a:solidFill>
                <a:latin typeface="League Spartan Bold"/>
              </a:rPr>
              <a:t>The Industries That Benefit  From DM in BI </a:t>
            </a:r>
          </a:p>
        </p:txBody>
      </p:sp>
      <p:grpSp>
        <p:nvGrpSpPr>
          <p:cNvPr id="4" name="Group 4"/>
          <p:cNvGrpSpPr/>
          <p:nvPr/>
        </p:nvGrpSpPr>
        <p:grpSpPr>
          <a:xfrm rot="9261838">
            <a:off x="16065115" y="-1283235"/>
            <a:ext cx="3580560" cy="10320476"/>
            <a:chOff x="0" y="0"/>
            <a:chExt cx="943028" cy="2718150"/>
          </a:xfrm>
        </p:grpSpPr>
        <p:sp>
          <p:nvSpPr>
            <p:cNvPr id="5" name="Freeform 5"/>
            <p:cNvSpPr/>
            <p:nvPr/>
          </p:nvSpPr>
          <p:spPr>
            <a:xfrm>
              <a:off x="0" y="0"/>
              <a:ext cx="943028" cy="2718150"/>
            </a:xfrm>
            <a:custGeom>
              <a:avLst/>
              <a:gdLst/>
              <a:ahLst/>
              <a:cxnLst/>
              <a:rect l="l" t="t" r="r" b="b"/>
              <a:pathLst>
                <a:path w="943028" h="2718150">
                  <a:moveTo>
                    <a:pt x="0" y="0"/>
                  </a:moveTo>
                  <a:lnTo>
                    <a:pt x="943028" y="0"/>
                  </a:lnTo>
                  <a:lnTo>
                    <a:pt x="943028" y="2718150"/>
                  </a:lnTo>
                  <a:lnTo>
                    <a:pt x="0" y="2718150"/>
                  </a:lnTo>
                  <a:close/>
                </a:path>
              </a:pathLst>
            </a:custGeom>
            <a:solidFill>
              <a:srgbClr val="C5E3F2"/>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rot="-8914360">
            <a:off x="9984547" y="-3000392"/>
            <a:ext cx="8093176" cy="5501063"/>
            <a:chOff x="0" y="0"/>
            <a:chExt cx="2131536" cy="1448840"/>
          </a:xfrm>
        </p:grpSpPr>
        <p:sp>
          <p:nvSpPr>
            <p:cNvPr id="8" name="Freeform 8"/>
            <p:cNvSpPr/>
            <p:nvPr/>
          </p:nvSpPr>
          <p:spPr>
            <a:xfrm>
              <a:off x="0" y="0"/>
              <a:ext cx="2131536" cy="1448840"/>
            </a:xfrm>
            <a:custGeom>
              <a:avLst/>
              <a:gdLst/>
              <a:ahLst/>
              <a:cxnLst/>
              <a:rect l="l" t="t" r="r" b="b"/>
              <a:pathLst>
                <a:path w="2131536" h="1448840">
                  <a:moveTo>
                    <a:pt x="0" y="0"/>
                  </a:moveTo>
                  <a:lnTo>
                    <a:pt x="2131536" y="0"/>
                  </a:lnTo>
                  <a:lnTo>
                    <a:pt x="2131536" y="1448840"/>
                  </a:lnTo>
                  <a:lnTo>
                    <a:pt x="0" y="1448840"/>
                  </a:lnTo>
                  <a:close/>
                </a:path>
              </a:pathLst>
            </a:custGeom>
            <a:solidFill>
              <a:srgbClr val="0D0F68"/>
            </a:solidFill>
          </p:spPr>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rot="-2700000" flipH="1" flipV="1">
            <a:off x="15069461" y="-2645182"/>
            <a:ext cx="4379678" cy="6903771"/>
          </a:xfrm>
          <a:custGeom>
            <a:avLst/>
            <a:gdLst/>
            <a:ahLst/>
            <a:cxnLst/>
            <a:rect l="l" t="t" r="r" b="b"/>
            <a:pathLst>
              <a:path w="4379678" h="6903771">
                <a:moveTo>
                  <a:pt x="4379678" y="6903772"/>
                </a:moveTo>
                <a:lnTo>
                  <a:pt x="0" y="6903772"/>
                </a:lnTo>
                <a:lnTo>
                  <a:pt x="0" y="0"/>
                </a:lnTo>
                <a:lnTo>
                  <a:pt x="4379678" y="0"/>
                </a:lnTo>
                <a:lnTo>
                  <a:pt x="4379678" y="6903772"/>
                </a:lnTo>
                <a:close/>
              </a:path>
            </a:pathLst>
          </a:custGeom>
          <a:blipFill>
            <a:blip r:embed="rId4">
              <a:alphaModFix amt="64000"/>
              <a:extLst>
                <a:ext uri="{96DAC541-7B7A-43D3-8B79-37D633B846F1}">
                  <asvg:svgBlip xmlns:asvg="http://schemas.microsoft.com/office/drawing/2016/SVG/main" r:embed="rId5"/>
                </a:ext>
              </a:extLst>
            </a:blip>
            <a:stretch>
              <a:fillRect r="-61881"/>
            </a:stretch>
          </a:blipFill>
        </p:spPr>
      </p:sp>
      <p:sp>
        <p:nvSpPr>
          <p:cNvPr id="11" name="Freeform 11"/>
          <p:cNvSpPr/>
          <p:nvPr/>
        </p:nvSpPr>
        <p:spPr>
          <a:xfrm>
            <a:off x="1028700" y="5449780"/>
            <a:ext cx="4329142" cy="2651599"/>
          </a:xfrm>
          <a:custGeom>
            <a:avLst/>
            <a:gdLst/>
            <a:ahLst/>
            <a:cxnLst/>
            <a:rect l="l" t="t" r="r" b="b"/>
            <a:pathLst>
              <a:path w="4329142" h="2651599">
                <a:moveTo>
                  <a:pt x="0" y="0"/>
                </a:moveTo>
                <a:lnTo>
                  <a:pt x="4329142" y="0"/>
                </a:lnTo>
                <a:lnTo>
                  <a:pt x="4329142" y="2651599"/>
                </a:lnTo>
                <a:lnTo>
                  <a:pt x="0" y="26515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TextBox 12"/>
          <p:cNvSpPr txBox="1"/>
          <p:nvPr/>
        </p:nvSpPr>
        <p:spPr>
          <a:xfrm>
            <a:off x="8554118" y="3494467"/>
            <a:ext cx="7069174" cy="726831"/>
          </a:xfrm>
          <a:prstGeom prst="rect">
            <a:avLst/>
          </a:prstGeom>
        </p:spPr>
        <p:txBody>
          <a:bodyPr lIns="0" tIns="0" rIns="0" bIns="0" rtlCol="0" anchor="t">
            <a:spAutoFit/>
          </a:bodyPr>
          <a:lstStyle/>
          <a:p>
            <a:pPr algn="just">
              <a:lnSpc>
                <a:spcPts val="6143"/>
              </a:lnSpc>
            </a:pPr>
            <a:r>
              <a:rPr lang="en-US" sz="3451">
                <a:solidFill>
                  <a:srgbClr val="0B1320"/>
                </a:solidFill>
                <a:latin typeface="Kollektif"/>
              </a:rPr>
              <a:t>Retails</a:t>
            </a:r>
          </a:p>
        </p:txBody>
      </p:sp>
      <p:sp>
        <p:nvSpPr>
          <p:cNvPr id="13" name="TextBox 13"/>
          <p:cNvSpPr txBox="1"/>
          <p:nvPr/>
        </p:nvSpPr>
        <p:spPr>
          <a:xfrm>
            <a:off x="5214967" y="3553153"/>
            <a:ext cx="3647817" cy="752334"/>
          </a:xfrm>
          <a:prstGeom prst="rect">
            <a:avLst/>
          </a:prstGeom>
        </p:spPr>
        <p:txBody>
          <a:bodyPr lIns="0" tIns="0" rIns="0" bIns="0" rtlCol="0" anchor="t">
            <a:spAutoFit/>
          </a:bodyPr>
          <a:lstStyle/>
          <a:p>
            <a:pPr>
              <a:lnSpc>
                <a:spcPts val="6190"/>
              </a:lnSpc>
            </a:pPr>
            <a:r>
              <a:rPr lang="en-US" sz="4421">
                <a:solidFill>
                  <a:srgbClr val="0B1320"/>
                </a:solidFill>
                <a:latin typeface="League Spartan Bold"/>
              </a:rPr>
              <a:t>Industry 1 :</a:t>
            </a:r>
          </a:p>
        </p:txBody>
      </p:sp>
      <p:sp>
        <p:nvSpPr>
          <p:cNvPr id="14" name="TextBox 14"/>
          <p:cNvSpPr txBox="1"/>
          <p:nvPr/>
        </p:nvSpPr>
        <p:spPr>
          <a:xfrm>
            <a:off x="6248400" y="4596307"/>
            <a:ext cx="3420210" cy="766428"/>
          </a:xfrm>
          <a:prstGeom prst="rect">
            <a:avLst/>
          </a:prstGeom>
        </p:spPr>
        <p:txBody>
          <a:bodyPr wrap="square" lIns="0" tIns="0" rIns="0" bIns="0" rtlCol="0" anchor="t">
            <a:spAutoFit/>
          </a:bodyPr>
          <a:lstStyle/>
          <a:p>
            <a:pPr>
              <a:lnSpc>
                <a:spcPts val="6190"/>
              </a:lnSpc>
            </a:pPr>
            <a:r>
              <a:rPr lang="en-US" sz="4421" dirty="0">
                <a:solidFill>
                  <a:srgbClr val="0B1320"/>
                </a:solidFill>
                <a:latin typeface="League Spartan Bold"/>
              </a:rPr>
              <a:t>Industry 2:</a:t>
            </a:r>
          </a:p>
        </p:txBody>
      </p:sp>
      <p:sp>
        <p:nvSpPr>
          <p:cNvPr id="15" name="TextBox 15"/>
          <p:cNvSpPr txBox="1"/>
          <p:nvPr/>
        </p:nvSpPr>
        <p:spPr>
          <a:xfrm>
            <a:off x="7212904" y="5710592"/>
            <a:ext cx="3855243" cy="752334"/>
          </a:xfrm>
          <a:prstGeom prst="rect">
            <a:avLst/>
          </a:prstGeom>
        </p:spPr>
        <p:txBody>
          <a:bodyPr lIns="0" tIns="0" rIns="0" bIns="0" rtlCol="0" anchor="t">
            <a:spAutoFit/>
          </a:bodyPr>
          <a:lstStyle/>
          <a:p>
            <a:pPr>
              <a:lnSpc>
                <a:spcPts val="6190"/>
              </a:lnSpc>
            </a:pPr>
            <a:r>
              <a:rPr lang="en-US" sz="4421">
                <a:solidFill>
                  <a:srgbClr val="0B1320"/>
                </a:solidFill>
                <a:latin typeface="League Spartan Bold"/>
              </a:rPr>
              <a:t>Industry 3:</a:t>
            </a:r>
          </a:p>
        </p:txBody>
      </p:sp>
      <p:sp>
        <p:nvSpPr>
          <p:cNvPr id="16" name="TextBox 16"/>
          <p:cNvSpPr txBox="1"/>
          <p:nvPr/>
        </p:nvSpPr>
        <p:spPr>
          <a:xfrm>
            <a:off x="8067915" y="6824876"/>
            <a:ext cx="4020790" cy="752334"/>
          </a:xfrm>
          <a:prstGeom prst="rect">
            <a:avLst/>
          </a:prstGeom>
        </p:spPr>
        <p:txBody>
          <a:bodyPr lIns="0" tIns="0" rIns="0" bIns="0" rtlCol="0" anchor="t">
            <a:spAutoFit/>
          </a:bodyPr>
          <a:lstStyle/>
          <a:p>
            <a:pPr>
              <a:lnSpc>
                <a:spcPts val="6190"/>
              </a:lnSpc>
            </a:pPr>
            <a:r>
              <a:rPr lang="en-US" sz="4421">
                <a:solidFill>
                  <a:srgbClr val="0B1320"/>
                </a:solidFill>
                <a:latin typeface="League Spartan Bold"/>
              </a:rPr>
              <a:t>Industry 4:</a:t>
            </a:r>
          </a:p>
        </p:txBody>
      </p:sp>
      <p:sp>
        <p:nvSpPr>
          <p:cNvPr id="17" name="TextBox 17"/>
          <p:cNvSpPr txBox="1"/>
          <p:nvPr/>
        </p:nvSpPr>
        <p:spPr>
          <a:xfrm>
            <a:off x="9890981" y="4501057"/>
            <a:ext cx="7069174" cy="726831"/>
          </a:xfrm>
          <a:prstGeom prst="rect">
            <a:avLst/>
          </a:prstGeom>
        </p:spPr>
        <p:txBody>
          <a:bodyPr lIns="0" tIns="0" rIns="0" bIns="0" rtlCol="0" anchor="t">
            <a:spAutoFit/>
          </a:bodyPr>
          <a:lstStyle/>
          <a:p>
            <a:pPr algn="just">
              <a:lnSpc>
                <a:spcPts val="6143"/>
              </a:lnSpc>
            </a:pPr>
            <a:r>
              <a:rPr lang="en-US" sz="3451">
                <a:solidFill>
                  <a:srgbClr val="0B1320"/>
                </a:solidFill>
                <a:latin typeface="Kollektif"/>
              </a:rPr>
              <a:t>Health Care</a:t>
            </a:r>
          </a:p>
        </p:txBody>
      </p:sp>
      <p:sp>
        <p:nvSpPr>
          <p:cNvPr id="18" name="TextBox 18"/>
          <p:cNvSpPr txBox="1"/>
          <p:nvPr/>
        </p:nvSpPr>
        <p:spPr>
          <a:xfrm>
            <a:off x="10634167" y="5632856"/>
            <a:ext cx="7069174" cy="726831"/>
          </a:xfrm>
          <a:prstGeom prst="rect">
            <a:avLst/>
          </a:prstGeom>
        </p:spPr>
        <p:txBody>
          <a:bodyPr lIns="0" tIns="0" rIns="0" bIns="0" rtlCol="0" anchor="t">
            <a:spAutoFit/>
          </a:bodyPr>
          <a:lstStyle/>
          <a:p>
            <a:pPr algn="just">
              <a:lnSpc>
                <a:spcPts val="6143"/>
              </a:lnSpc>
            </a:pPr>
            <a:r>
              <a:rPr lang="en-US" sz="3451">
                <a:solidFill>
                  <a:srgbClr val="0B1320"/>
                </a:solidFill>
                <a:latin typeface="Kollektif"/>
              </a:rPr>
              <a:t>Financial Services</a:t>
            </a:r>
          </a:p>
        </p:txBody>
      </p:sp>
      <p:sp>
        <p:nvSpPr>
          <p:cNvPr id="19" name="TextBox 19"/>
          <p:cNvSpPr txBox="1"/>
          <p:nvPr/>
        </p:nvSpPr>
        <p:spPr>
          <a:xfrm>
            <a:off x="11583880" y="6736079"/>
            <a:ext cx="7069174" cy="726831"/>
          </a:xfrm>
          <a:prstGeom prst="rect">
            <a:avLst/>
          </a:prstGeom>
        </p:spPr>
        <p:txBody>
          <a:bodyPr lIns="0" tIns="0" rIns="0" bIns="0" rtlCol="0" anchor="t">
            <a:spAutoFit/>
          </a:bodyPr>
          <a:lstStyle/>
          <a:p>
            <a:pPr algn="just">
              <a:lnSpc>
                <a:spcPts val="6143"/>
              </a:lnSpc>
            </a:pPr>
            <a:r>
              <a:rPr lang="en-US" sz="3451">
                <a:solidFill>
                  <a:srgbClr val="0B1320"/>
                </a:solidFill>
                <a:latin typeface="Kollektif"/>
              </a:rPr>
              <a:t>Manufacturing</a:t>
            </a:r>
          </a:p>
        </p:txBody>
      </p:sp>
      <p:sp>
        <p:nvSpPr>
          <p:cNvPr id="20" name="TextBox 20"/>
          <p:cNvSpPr txBox="1"/>
          <p:nvPr/>
        </p:nvSpPr>
        <p:spPr>
          <a:xfrm>
            <a:off x="8958045" y="7939161"/>
            <a:ext cx="4020790" cy="752334"/>
          </a:xfrm>
          <a:prstGeom prst="rect">
            <a:avLst/>
          </a:prstGeom>
        </p:spPr>
        <p:txBody>
          <a:bodyPr lIns="0" tIns="0" rIns="0" bIns="0" rtlCol="0" anchor="t">
            <a:spAutoFit/>
          </a:bodyPr>
          <a:lstStyle/>
          <a:p>
            <a:pPr>
              <a:lnSpc>
                <a:spcPts val="6190"/>
              </a:lnSpc>
            </a:pPr>
            <a:r>
              <a:rPr lang="en-US" sz="4421">
                <a:solidFill>
                  <a:srgbClr val="0B1320"/>
                </a:solidFill>
                <a:latin typeface="League Spartan Bold"/>
              </a:rPr>
              <a:t>Industry 5:</a:t>
            </a:r>
          </a:p>
        </p:txBody>
      </p:sp>
      <p:sp>
        <p:nvSpPr>
          <p:cNvPr id="21" name="TextBox 21"/>
          <p:cNvSpPr txBox="1"/>
          <p:nvPr/>
        </p:nvSpPr>
        <p:spPr>
          <a:xfrm>
            <a:off x="9805256" y="9053445"/>
            <a:ext cx="4020790" cy="752334"/>
          </a:xfrm>
          <a:prstGeom prst="rect">
            <a:avLst/>
          </a:prstGeom>
        </p:spPr>
        <p:txBody>
          <a:bodyPr lIns="0" tIns="0" rIns="0" bIns="0" rtlCol="0" anchor="t">
            <a:spAutoFit/>
          </a:bodyPr>
          <a:lstStyle/>
          <a:p>
            <a:pPr>
              <a:lnSpc>
                <a:spcPts val="6190"/>
              </a:lnSpc>
            </a:pPr>
            <a:r>
              <a:rPr lang="en-US" sz="4421">
                <a:solidFill>
                  <a:srgbClr val="0B1320"/>
                </a:solidFill>
                <a:latin typeface="League Spartan Bold"/>
              </a:rPr>
              <a:t>Industry 6:</a:t>
            </a:r>
          </a:p>
        </p:txBody>
      </p:sp>
      <p:sp>
        <p:nvSpPr>
          <p:cNvPr id="22" name="TextBox 22"/>
          <p:cNvSpPr txBox="1"/>
          <p:nvPr/>
        </p:nvSpPr>
        <p:spPr>
          <a:xfrm>
            <a:off x="12471071" y="7890000"/>
            <a:ext cx="7069174" cy="726831"/>
          </a:xfrm>
          <a:prstGeom prst="rect">
            <a:avLst/>
          </a:prstGeom>
        </p:spPr>
        <p:txBody>
          <a:bodyPr lIns="0" tIns="0" rIns="0" bIns="0" rtlCol="0" anchor="t">
            <a:spAutoFit/>
          </a:bodyPr>
          <a:lstStyle/>
          <a:p>
            <a:pPr algn="just">
              <a:lnSpc>
                <a:spcPts val="6143"/>
              </a:lnSpc>
            </a:pPr>
            <a:r>
              <a:rPr lang="en-US" sz="3451">
                <a:solidFill>
                  <a:srgbClr val="0B1320"/>
                </a:solidFill>
                <a:latin typeface="Kollektif"/>
              </a:rPr>
              <a:t>Telecommunications</a:t>
            </a:r>
          </a:p>
        </p:txBody>
      </p:sp>
      <p:sp>
        <p:nvSpPr>
          <p:cNvPr id="23" name="TextBox 23"/>
          <p:cNvSpPr txBox="1"/>
          <p:nvPr/>
        </p:nvSpPr>
        <p:spPr>
          <a:xfrm>
            <a:off x="13269998" y="9004284"/>
            <a:ext cx="7069174" cy="726831"/>
          </a:xfrm>
          <a:prstGeom prst="rect">
            <a:avLst/>
          </a:prstGeom>
        </p:spPr>
        <p:txBody>
          <a:bodyPr lIns="0" tIns="0" rIns="0" bIns="0" rtlCol="0" anchor="t">
            <a:spAutoFit/>
          </a:bodyPr>
          <a:lstStyle/>
          <a:p>
            <a:pPr algn="just">
              <a:lnSpc>
                <a:spcPts val="6143"/>
              </a:lnSpc>
            </a:pPr>
            <a:r>
              <a:rPr lang="en-US" sz="3451">
                <a:solidFill>
                  <a:srgbClr val="0B1320"/>
                </a:solidFill>
                <a:latin typeface="Kollektif"/>
              </a:rPr>
              <a:t>Government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
        <p:cNvGrpSpPr/>
        <p:nvPr/>
      </p:nvGrpSpPr>
      <p:grpSpPr>
        <a:xfrm>
          <a:off x="0" y="0"/>
          <a:ext cx="0" cy="0"/>
          <a:chOff x="0" y="0"/>
          <a:chExt cx="0" cy="0"/>
        </a:xfrm>
      </p:grpSpPr>
      <p:sp>
        <p:nvSpPr>
          <p:cNvPr id="2" name="Freeform 2"/>
          <p:cNvSpPr/>
          <p:nvPr/>
        </p:nvSpPr>
        <p:spPr>
          <a:xfrm rot="5400000">
            <a:off x="-439437" y="-2968934"/>
            <a:ext cx="6922219" cy="10911627"/>
          </a:xfrm>
          <a:custGeom>
            <a:avLst/>
            <a:gdLst/>
            <a:ahLst/>
            <a:cxnLst/>
            <a:rect l="l" t="t" r="r" b="b"/>
            <a:pathLst>
              <a:path w="6922219" h="10911627">
                <a:moveTo>
                  <a:pt x="0" y="0"/>
                </a:moveTo>
                <a:lnTo>
                  <a:pt x="6922219" y="0"/>
                </a:lnTo>
                <a:lnTo>
                  <a:pt x="6922219" y="10911627"/>
                </a:lnTo>
                <a:lnTo>
                  <a:pt x="0" y="10911627"/>
                </a:lnTo>
                <a:lnTo>
                  <a:pt x="0" y="0"/>
                </a:lnTo>
                <a:close/>
              </a:path>
            </a:pathLst>
          </a:custGeom>
          <a:blipFill>
            <a:blip r:embed="rId2">
              <a:extLst>
                <a:ext uri="{96DAC541-7B7A-43D3-8B79-37D633B846F1}">
                  <asvg:svgBlip xmlns:asvg="http://schemas.microsoft.com/office/drawing/2016/SVG/main" r:embed="rId3"/>
                </a:ext>
              </a:extLst>
            </a:blip>
            <a:stretch>
              <a:fillRect r="-61881"/>
            </a:stretch>
          </a:blipFill>
        </p:spPr>
      </p:sp>
      <p:grpSp>
        <p:nvGrpSpPr>
          <p:cNvPr id="3" name="Group 3"/>
          <p:cNvGrpSpPr/>
          <p:nvPr/>
        </p:nvGrpSpPr>
        <p:grpSpPr>
          <a:xfrm rot="-1751933">
            <a:off x="179230" y="2590504"/>
            <a:ext cx="20414930" cy="11270142"/>
            <a:chOff x="0" y="0"/>
            <a:chExt cx="5376772" cy="2968268"/>
          </a:xfrm>
        </p:grpSpPr>
        <p:sp>
          <p:nvSpPr>
            <p:cNvPr id="4" name="Freeform 4"/>
            <p:cNvSpPr/>
            <p:nvPr/>
          </p:nvSpPr>
          <p:spPr>
            <a:xfrm>
              <a:off x="0" y="0"/>
              <a:ext cx="5376772" cy="2968268"/>
            </a:xfrm>
            <a:custGeom>
              <a:avLst/>
              <a:gdLst/>
              <a:ahLst/>
              <a:cxnLst/>
              <a:rect l="l" t="t" r="r" b="b"/>
              <a:pathLst>
                <a:path w="5376772" h="2968268">
                  <a:moveTo>
                    <a:pt x="0" y="0"/>
                  </a:moveTo>
                  <a:lnTo>
                    <a:pt x="5376772" y="0"/>
                  </a:lnTo>
                  <a:lnTo>
                    <a:pt x="5376772" y="2968268"/>
                  </a:lnTo>
                  <a:lnTo>
                    <a:pt x="0" y="2968268"/>
                  </a:lnTo>
                  <a:close/>
                </a:path>
              </a:pathLst>
            </a:custGeom>
            <a:solidFill>
              <a:srgbClr val="0D0F68"/>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028700" y="1483420"/>
            <a:ext cx="7237570" cy="1694816"/>
          </a:xfrm>
          <a:prstGeom prst="rect">
            <a:avLst/>
          </a:prstGeom>
        </p:spPr>
        <p:txBody>
          <a:bodyPr lIns="0" tIns="0" rIns="0" bIns="0" rtlCol="0" anchor="t">
            <a:spAutoFit/>
          </a:bodyPr>
          <a:lstStyle/>
          <a:p>
            <a:pPr algn="ctr">
              <a:lnSpc>
                <a:spcPts val="6859"/>
              </a:lnSpc>
            </a:pPr>
            <a:r>
              <a:rPr lang="en-US" sz="4899">
                <a:solidFill>
                  <a:srgbClr val="0B1320"/>
                </a:solidFill>
                <a:latin typeface="League Spartan Bold"/>
              </a:rPr>
              <a:t>The Challenges of Data Mining in BI</a:t>
            </a:r>
          </a:p>
        </p:txBody>
      </p:sp>
      <p:sp>
        <p:nvSpPr>
          <p:cNvPr id="7" name="TextBox 7"/>
          <p:cNvSpPr txBox="1"/>
          <p:nvPr/>
        </p:nvSpPr>
        <p:spPr>
          <a:xfrm>
            <a:off x="7554473" y="4025322"/>
            <a:ext cx="14885238" cy="5385586"/>
          </a:xfrm>
          <a:prstGeom prst="rect">
            <a:avLst/>
          </a:prstGeom>
        </p:spPr>
        <p:txBody>
          <a:bodyPr lIns="0" tIns="0" rIns="0" bIns="0" rtlCol="0" anchor="t">
            <a:spAutoFit/>
          </a:bodyPr>
          <a:lstStyle/>
          <a:p>
            <a:pPr marL="750469" lvl="1" indent="-375234">
              <a:lnSpc>
                <a:spcPts val="5387"/>
              </a:lnSpc>
              <a:buFont typeface="Arial"/>
              <a:buChar char="•"/>
            </a:pPr>
            <a:r>
              <a:rPr lang="en-US" sz="3476">
                <a:solidFill>
                  <a:srgbClr val="FFFFFF"/>
                </a:solidFill>
                <a:latin typeface="Kollektif"/>
              </a:rPr>
              <a:t>Large, Complex Datasets</a:t>
            </a:r>
          </a:p>
          <a:p>
            <a:pPr marL="750469" lvl="1" indent="-375234">
              <a:lnSpc>
                <a:spcPts val="5387"/>
              </a:lnSpc>
              <a:buFont typeface="Arial"/>
              <a:buChar char="•"/>
            </a:pPr>
            <a:r>
              <a:rPr lang="en-US" sz="3476">
                <a:solidFill>
                  <a:srgbClr val="FFFFFF"/>
                </a:solidFill>
                <a:latin typeface="Kollektif"/>
              </a:rPr>
              <a:t>Data Quality Issues</a:t>
            </a:r>
          </a:p>
          <a:p>
            <a:pPr marL="750469" lvl="1" indent="-375234">
              <a:lnSpc>
                <a:spcPts val="5387"/>
              </a:lnSpc>
              <a:buFont typeface="Arial"/>
              <a:buChar char="•"/>
            </a:pPr>
            <a:r>
              <a:rPr lang="en-US" sz="3476">
                <a:solidFill>
                  <a:srgbClr val="FFFFFF"/>
                </a:solidFill>
                <a:latin typeface="Kollektif"/>
              </a:rPr>
              <a:t>Organizational and Cultural Barriers</a:t>
            </a:r>
          </a:p>
          <a:p>
            <a:pPr marL="750469" lvl="1" indent="-375234">
              <a:lnSpc>
                <a:spcPts val="5387"/>
              </a:lnSpc>
              <a:buFont typeface="Arial"/>
              <a:buChar char="•"/>
            </a:pPr>
            <a:r>
              <a:rPr lang="en-US" sz="3476">
                <a:solidFill>
                  <a:srgbClr val="FFFFFF"/>
                </a:solidFill>
                <a:latin typeface="Kollektif"/>
              </a:rPr>
              <a:t>Keeping Up With Change</a:t>
            </a:r>
          </a:p>
          <a:p>
            <a:pPr marL="750469" lvl="1" indent="-375234">
              <a:lnSpc>
                <a:spcPts val="5387"/>
              </a:lnSpc>
              <a:buFont typeface="Arial"/>
              <a:buChar char="•"/>
            </a:pPr>
            <a:r>
              <a:rPr lang="en-US" sz="3476">
                <a:solidFill>
                  <a:srgbClr val="FFFFFF"/>
                </a:solidFill>
                <a:latin typeface="Kollektif"/>
              </a:rPr>
              <a:t>Ethical and Legal Considerations</a:t>
            </a:r>
          </a:p>
          <a:p>
            <a:pPr marL="750469" lvl="1" indent="-375234">
              <a:lnSpc>
                <a:spcPts val="5387"/>
              </a:lnSpc>
              <a:buFont typeface="Arial"/>
              <a:buChar char="•"/>
            </a:pPr>
            <a:r>
              <a:rPr lang="en-US" sz="3476">
                <a:solidFill>
                  <a:srgbClr val="FFFFFF"/>
                </a:solidFill>
                <a:latin typeface="Kollektif"/>
              </a:rPr>
              <a:t>Integration With Existing Systems</a:t>
            </a:r>
          </a:p>
          <a:p>
            <a:pPr marL="750469" lvl="1" indent="-375234">
              <a:lnSpc>
                <a:spcPts val="5387"/>
              </a:lnSpc>
              <a:buFont typeface="Arial"/>
              <a:buChar char="•"/>
            </a:pPr>
            <a:r>
              <a:rPr lang="en-US" sz="3476">
                <a:solidFill>
                  <a:srgbClr val="FFFFFF"/>
                </a:solidFill>
                <a:latin typeface="Kollektif"/>
              </a:rPr>
              <a:t>Limited Data Availability</a:t>
            </a:r>
          </a:p>
          <a:p>
            <a:pPr marL="750469" lvl="1" indent="-375234">
              <a:lnSpc>
                <a:spcPts val="5387"/>
              </a:lnSpc>
              <a:buFont typeface="Arial"/>
              <a:buChar char="•"/>
            </a:pPr>
            <a:r>
              <a:rPr lang="en-US" sz="3476">
                <a:solidFill>
                  <a:srgbClr val="FFFFFF"/>
                </a:solidFill>
                <a:latin typeface="Kollektif"/>
              </a:rPr>
              <a:t>Insufficient Resources</a:t>
            </a:r>
          </a:p>
        </p:txBody>
      </p:sp>
      <p:grpSp>
        <p:nvGrpSpPr>
          <p:cNvPr id="8" name="Group 8"/>
          <p:cNvGrpSpPr/>
          <p:nvPr/>
        </p:nvGrpSpPr>
        <p:grpSpPr>
          <a:xfrm rot="-4667749">
            <a:off x="14350320" y="-3994161"/>
            <a:ext cx="3720768" cy="7555779"/>
            <a:chOff x="0" y="0"/>
            <a:chExt cx="979955" cy="1990000"/>
          </a:xfrm>
        </p:grpSpPr>
        <p:sp>
          <p:nvSpPr>
            <p:cNvPr id="9" name="Freeform 9"/>
            <p:cNvSpPr/>
            <p:nvPr/>
          </p:nvSpPr>
          <p:spPr>
            <a:xfrm>
              <a:off x="0" y="0"/>
              <a:ext cx="979955" cy="1989999"/>
            </a:xfrm>
            <a:custGeom>
              <a:avLst/>
              <a:gdLst/>
              <a:ahLst/>
              <a:cxnLst/>
              <a:rect l="l" t="t" r="r" b="b"/>
              <a:pathLst>
                <a:path w="979955" h="1989999">
                  <a:moveTo>
                    <a:pt x="0" y="0"/>
                  </a:moveTo>
                  <a:lnTo>
                    <a:pt x="979955" y="0"/>
                  </a:lnTo>
                  <a:lnTo>
                    <a:pt x="979955" y="1989999"/>
                  </a:lnTo>
                  <a:lnTo>
                    <a:pt x="0" y="1989999"/>
                  </a:lnTo>
                  <a:close/>
                </a:path>
              </a:pathLst>
            </a:custGeom>
            <a:solidFill>
              <a:srgbClr val="C5E3F2"/>
            </a:solidFill>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rot="1970442">
            <a:off x="10642332" y="3587829"/>
            <a:ext cx="11643412" cy="0"/>
          </a:xfrm>
          <a:prstGeom prst="line">
            <a:avLst/>
          </a:prstGeom>
          <a:ln w="38100" cap="flat">
            <a:solidFill>
              <a:srgbClr val="F3F6FA"/>
            </a:solidFill>
            <a:prstDash val="solid"/>
            <a:headEnd type="none" w="sm" len="sm"/>
            <a:tailEnd type="none" w="sm" len="sm"/>
          </a:ln>
        </p:spPr>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
        <p:cNvGrpSpPr/>
        <p:nvPr/>
      </p:nvGrpSpPr>
      <p:grpSpPr>
        <a:xfrm>
          <a:off x="0" y="0"/>
          <a:ext cx="0" cy="0"/>
          <a:chOff x="0" y="0"/>
          <a:chExt cx="0" cy="0"/>
        </a:xfrm>
      </p:grpSpPr>
      <p:sp>
        <p:nvSpPr>
          <p:cNvPr id="2" name="Freeform 2"/>
          <p:cNvSpPr/>
          <p:nvPr/>
        </p:nvSpPr>
        <p:spPr>
          <a:xfrm rot="5400000">
            <a:off x="-439437" y="-2968934"/>
            <a:ext cx="6922219" cy="10911627"/>
          </a:xfrm>
          <a:custGeom>
            <a:avLst/>
            <a:gdLst/>
            <a:ahLst/>
            <a:cxnLst/>
            <a:rect l="l" t="t" r="r" b="b"/>
            <a:pathLst>
              <a:path w="6922219" h="10911627">
                <a:moveTo>
                  <a:pt x="0" y="0"/>
                </a:moveTo>
                <a:lnTo>
                  <a:pt x="6922219" y="0"/>
                </a:lnTo>
                <a:lnTo>
                  <a:pt x="6922219" y="10911627"/>
                </a:lnTo>
                <a:lnTo>
                  <a:pt x="0" y="10911627"/>
                </a:lnTo>
                <a:lnTo>
                  <a:pt x="0" y="0"/>
                </a:lnTo>
                <a:close/>
              </a:path>
            </a:pathLst>
          </a:custGeom>
          <a:blipFill>
            <a:blip r:embed="rId2">
              <a:extLst>
                <a:ext uri="{96DAC541-7B7A-43D3-8B79-37D633B846F1}">
                  <asvg:svgBlip xmlns:asvg="http://schemas.microsoft.com/office/drawing/2016/SVG/main" r:embed="rId3"/>
                </a:ext>
              </a:extLst>
            </a:blip>
            <a:stretch>
              <a:fillRect r="-61881"/>
            </a:stretch>
          </a:blipFill>
        </p:spPr>
      </p:sp>
      <p:grpSp>
        <p:nvGrpSpPr>
          <p:cNvPr id="3" name="Group 3"/>
          <p:cNvGrpSpPr/>
          <p:nvPr/>
        </p:nvGrpSpPr>
        <p:grpSpPr>
          <a:xfrm rot="-1751933">
            <a:off x="179230" y="2590504"/>
            <a:ext cx="20414930" cy="11270142"/>
            <a:chOff x="0" y="0"/>
            <a:chExt cx="5376772" cy="2968268"/>
          </a:xfrm>
        </p:grpSpPr>
        <p:sp>
          <p:nvSpPr>
            <p:cNvPr id="4" name="Freeform 4"/>
            <p:cNvSpPr/>
            <p:nvPr/>
          </p:nvSpPr>
          <p:spPr>
            <a:xfrm>
              <a:off x="0" y="0"/>
              <a:ext cx="5376772" cy="2968268"/>
            </a:xfrm>
            <a:custGeom>
              <a:avLst/>
              <a:gdLst/>
              <a:ahLst/>
              <a:cxnLst/>
              <a:rect l="l" t="t" r="r" b="b"/>
              <a:pathLst>
                <a:path w="5376772" h="2968268">
                  <a:moveTo>
                    <a:pt x="0" y="0"/>
                  </a:moveTo>
                  <a:lnTo>
                    <a:pt x="5376772" y="0"/>
                  </a:lnTo>
                  <a:lnTo>
                    <a:pt x="5376772" y="2968268"/>
                  </a:lnTo>
                  <a:lnTo>
                    <a:pt x="0" y="2968268"/>
                  </a:lnTo>
                  <a:close/>
                </a:path>
              </a:pathLst>
            </a:custGeom>
            <a:solidFill>
              <a:srgbClr val="0D0F68"/>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028700" y="1483420"/>
            <a:ext cx="7237570" cy="1694816"/>
          </a:xfrm>
          <a:prstGeom prst="rect">
            <a:avLst/>
          </a:prstGeom>
        </p:spPr>
        <p:txBody>
          <a:bodyPr lIns="0" tIns="0" rIns="0" bIns="0" rtlCol="0" anchor="t">
            <a:spAutoFit/>
          </a:bodyPr>
          <a:lstStyle/>
          <a:p>
            <a:pPr algn="ctr">
              <a:lnSpc>
                <a:spcPts val="6859"/>
              </a:lnSpc>
            </a:pPr>
            <a:r>
              <a:rPr lang="en-US" sz="4899">
                <a:solidFill>
                  <a:srgbClr val="0B1320"/>
                </a:solidFill>
                <a:latin typeface="League Spartan Bold"/>
              </a:rPr>
              <a:t>The Cloud &amp; The Future of DM for BI</a:t>
            </a:r>
          </a:p>
        </p:txBody>
      </p:sp>
      <p:sp>
        <p:nvSpPr>
          <p:cNvPr id="7" name="TextBox 7"/>
          <p:cNvSpPr txBox="1"/>
          <p:nvPr/>
        </p:nvSpPr>
        <p:spPr>
          <a:xfrm>
            <a:off x="7399092" y="3872714"/>
            <a:ext cx="9860208" cy="5385586"/>
          </a:xfrm>
          <a:prstGeom prst="rect">
            <a:avLst/>
          </a:prstGeom>
        </p:spPr>
        <p:txBody>
          <a:bodyPr lIns="0" tIns="0" rIns="0" bIns="0" rtlCol="0" anchor="t">
            <a:spAutoFit/>
          </a:bodyPr>
          <a:lstStyle/>
          <a:p>
            <a:pPr marL="750469" lvl="1" indent="-375234">
              <a:lnSpc>
                <a:spcPts val="5387"/>
              </a:lnSpc>
              <a:buFont typeface="Arial"/>
              <a:buChar char="•"/>
            </a:pPr>
            <a:r>
              <a:rPr lang="en-US" sz="3476">
                <a:solidFill>
                  <a:srgbClr val="FFFFFF"/>
                </a:solidFill>
                <a:latin typeface="Kollektif"/>
              </a:rPr>
              <a:t>Scalability &amp; Flexibility</a:t>
            </a:r>
          </a:p>
          <a:p>
            <a:pPr marL="750469" lvl="1" indent="-375234">
              <a:lnSpc>
                <a:spcPts val="5387"/>
              </a:lnSpc>
              <a:buFont typeface="Arial"/>
              <a:buChar char="•"/>
            </a:pPr>
            <a:r>
              <a:rPr lang="en-US" sz="3476">
                <a:solidFill>
                  <a:srgbClr val="FFFFFF"/>
                </a:solidFill>
                <a:latin typeface="Kollektif"/>
              </a:rPr>
              <a:t>Cost Efficiency</a:t>
            </a:r>
          </a:p>
          <a:p>
            <a:pPr marL="750469" lvl="1" indent="-375234">
              <a:lnSpc>
                <a:spcPts val="5387"/>
              </a:lnSpc>
              <a:buFont typeface="Arial"/>
              <a:buChar char="•"/>
            </a:pPr>
            <a:r>
              <a:rPr lang="en-US" sz="3476">
                <a:solidFill>
                  <a:srgbClr val="FFFFFF"/>
                </a:solidFill>
                <a:latin typeface="Kollektif"/>
              </a:rPr>
              <a:t>Accessibility and Collaboration</a:t>
            </a:r>
          </a:p>
          <a:p>
            <a:pPr marL="750469" lvl="1" indent="-375234">
              <a:lnSpc>
                <a:spcPts val="5387"/>
              </a:lnSpc>
              <a:buFont typeface="Arial"/>
              <a:buChar char="•"/>
            </a:pPr>
            <a:r>
              <a:rPr lang="en-US" sz="3476">
                <a:solidFill>
                  <a:srgbClr val="FFFFFF"/>
                </a:solidFill>
                <a:latin typeface="Kollektif"/>
              </a:rPr>
              <a:t>Integration and Data Management</a:t>
            </a:r>
          </a:p>
          <a:p>
            <a:pPr marL="750469" lvl="1" indent="-375234">
              <a:lnSpc>
                <a:spcPts val="5387"/>
              </a:lnSpc>
              <a:buFont typeface="Arial"/>
              <a:buChar char="•"/>
            </a:pPr>
            <a:r>
              <a:rPr lang="en-US" sz="3476">
                <a:solidFill>
                  <a:srgbClr val="FFFFFF"/>
                </a:solidFill>
                <a:latin typeface="Kollektif"/>
              </a:rPr>
              <a:t>Advanced Analytics and Machine Learning</a:t>
            </a:r>
          </a:p>
          <a:p>
            <a:pPr marL="750469" lvl="1" indent="-375234">
              <a:lnSpc>
                <a:spcPts val="5387"/>
              </a:lnSpc>
              <a:buFont typeface="Arial"/>
              <a:buChar char="•"/>
            </a:pPr>
            <a:r>
              <a:rPr lang="en-US" sz="3476">
                <a:solidFill>
                  <a:srgbClr val="FFFFFF"/>
                </a:solidFill>
                <a:latin typeface="Kollektif"/>
              </a:rPr>
              <a:t>Real-Time and Streaming Analytics</a:t>
            </a:r>
          </a:p>
          <a:p>
            <a:pPr marL="750469" lvl="1" indent="-375234">
              <a:lnSpc>
                <a:spcPts val="5387"/>
              </a:lnSpc>
              <a:buFont typeface="Arial"/>
              <a:buChar char="•"/>
            </a:pPr>
            <a:r>
              <a:rPr lang="en-US" sz="3476">
                <a:solidFill>
                  <a:srgbClr val="FFFFFF"/>
                </a:solidFill>
                <a:latin typeface="Kollektif"/>
              </a:rPr>
              <a:t>AI and Automation</a:t>
            </a:r>
          </a:p>
          <a:p>
            <a:pPr marL="750469" lvl="1" indent="-375234">
              <a:lnSpc>
                <a:spcPts val="5387"/>
              </a:lnSpc>
              <a:buFont typeface="Arial"/>
              <a:buChar char="•"/>
            </a:pPr>
            <a:r>
              <a:rPr lang="en-US" sz="3476">
                <a:solidFill>
                  <a:srgbClr val="FFFFFF"/>
                </a:solidFill>
                <a:latin typeface="Kollektif"/>
              </a:rPr>
              <a:t>Enhanced Security and Data Governance</a:t>
            </a:r>
          </a:p>
        </p:txBody>
      </p:sp>
      <p:grpSp>
        <p:nvGrpSpPr>
          <p:cNvPr id="8" name="Group 8"/>
          <p:cNvGrpSpPr/>
          <p:nvPr/>
        </p:nvGrpSpPr>
        <p:grpSpPr>
          <a:xfrm rot="-4667749">
            <a:off x="14350320" y="-3994161"/>
            <a:ext cx="3720768" cy="7555779"/>
            <a:chOff x="0" y="0"/>
            <a:chExt cx="979955" cy="1990000"/>
          </a:xfrm>
        </p:grpSpPr>
        <p:sp>
          <p:nvSpPr>
            <p:cNvPr id="9" name="Freeform 9"/>
            <p:cNvSpPr/>
            <p:nvPr/>
          </p:nvSpPr>
          <p:spPr>
            <a:xfrm>
              <a:off x="0" y="0"/>
              <a:ext cx="979955" cy="1989999"/>
            </a:xfrm>
            <a:custGeom>
              <a:avLst/>
              <a:gdLst/>
              <a:ahLst/>
              <a:cxnLst/>
              <a:rect l="l" t="t" r="r" b="b"/>
              <a:pathLst>
                <a:path w="979955" h="1989999">
                  <a:moveTo>
                    <a:pt x="0" y="0"/>
                  </a:moveTo>
                  <a:lnTo>
                    <a:pt x="979955" y="0"/>
                  </a:lnTo>
                  <a:lnTo>
                    <a:pt x="979955" y="1989999"/>
                  </a:lnTo>
                  <a:lnTo>
                    <a:pt x="0" y="1989999"/>
                  </a:lnTo>
                  <a:close/>
                </a:path>
              </a:pathLst>
            </a:custGeom>
            <a:solidFill>
              <a:srgbClr val="C5E3F2"/>
            </a:solidFill>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rot="1970442">
            <a:off x="10642332" y="3587829"/>
            <a:ext cx="11643412" cy="0"/>
          </a:xfrm>
          <a:prstGeom prst="line">
            <a:avLst/>
          </a:prstGeom>
          <a:ln w="38100" cap="flat">
            <a:solidFill>
              <a:srgbClr val="F3F6FA"/>
            </a:solidFill>
            <a:prstDash val="solid"/>
            <a:headEnd type="none" w="sm" len="sm"/>
            <a:tailEnd type="none" w="sm" len="sm"/>
          </a:ln>
        </p:spPr>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
        <p:cNvGrpSpPr/>
        <p:nvPr/>
      </p:nvGrpSpPr>
      <p:grpSpPr>
        <a:xfrm>
          <a:off x="0" y="0"/>
          <a:ext cx="0" cy="0"/>
          <a:chOff x="0" y="0"/>
          <a:chExt cx="0" cy="0"/>
        </a:xfrm>
      </p:grpSpPr>
      <p:sp>
        <p:nvSpPr>
          <p:cNvPr id="2" name="TextBox 2"/>
          <p:cNvSpPr txBox="1"/>
          <p:nvPr/>
        </p:nvSpPr>
        <p:spPr>
          <a:xfrm>
            <a:off x="546580" y="690871"/>
            <a:ext cx="9774273" cy="1883160"/>
          </a:xfrm>
          <a:prstGeom prst="rect">
            <a:avLst/>
          </a:prstGeom>
        </p:spPr>
        <p:txBody>
          <a:bodyPr wrap="square" lIns="0" tIns="0" rIns="0" bIns="0" rtlCol="0" anchor="t">
            <a:spAutoFit/>
          </a:bodyPr>
          <a:lstStyle/>
          <a:p>
            <a:pPr algn="ctr">
              <a:lnSpc>
                <a:spcPts val="7252"/>
              </a:lnSpc>
            </a:pPr>
            <a:r>
              <a:rPr lang="en-US" sz="7400" dirty="0">
                <a:solidFill>
                  <a:srgbClr val="0B1320"/>
                </a:solidFill>
                <a:latin typeface="League Spartan Bold"/>
              </a:rPr>
              <a:t>Key Differences Between DM &amp; BI</a:t>
            </a:r>
          </a:p>
        </p:txBody>
      </p:sp>
      <p:grpSp>
        <p:nvGrpSpPr>
          <p:cNvPr id="3" name="Group 3"/>
          <p:cNvGrpSpPr/>
          <p:nvPr/>
        </p:nvGrpSpPr>
        <p:grpSpPr>
          <a:xfrm rot="9261838">
            <a:off x="17070841" y="805070"/>
            <a:ext cx="3580560" cy="10320476"/>
            <a:chOff x="0" y="0"/>
            <a:chExt cx="943028" cy="2718150"/>
          </a:xfrm>
        </p:grpSpPr>
        <p:sp>
          <p:nvSpPr>
            <p:cNvPr id="4" name="Freeform 4"/>
            <p:cNvSpPr/>
            <p:nvPr/>
          </p:nvSpPr>
          <p:spPr>
            <a:xfrm>
              <a:off x="0" y="0"/>
              <a:ext cx="943028" cy="2718150"/>
            </a:xfrm>
            <a:custGeom>
              <a:avLst/>
              <a:gdLst/>
              <a:ahLst/>
              <a:cxnLst/>
              <a:rect l="l" t="t" r="r" b="b"/>
              <a:pathLst>
                <a:path w="943028" h="2718150">
                  <a:moveTo>
                    <a:pt x="0" y="0"/>
                  </a:moveTo>
                  <a:lnTo>
                    <a:pt x="943028" y="0"/>
                  </a:lnTo>
                  <a:lnTo>
                    <a:pt x="943028" y="2718150"/>
                  </a:lnTo>
                  <a:lnTo>
                    <a:pt x="0" y="2718150"/>
                  </a:lnTo>
                  <a:close/>
                </a:path>
              </a:pathLst>
            </a:custGeom>
            <a:solidFill>
              <a:srgbClr val="C5E3F2"/>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8914360">
            <a:off x="9984547" y="-3000392"/>
            <a:ext cx="8093176" cy="5501063"/>
            <a:chOff x="0" y="0"/>
            <a:chExt cx="2131536" cy="1448840"/>
          </a:xfrm>
        </p:grpSpPr>
        <p:sp>
          <p:nvSpPr>
            <p:cNvPr id="7" name="Freeform 7"/>
            <p:cNvSpPr/>
            <p:nvPr/>
          </p:nvSpPr>
          <p:spPr>
            <a:xfrm>
              <a:off x="0" y="0"/>
              <a:ext cx="2131536" cy="1448840"/>
            </a:xfrm>
            <a:custGeom>
              <a:avLst/>
              <a:gdLst/>
              <a:ahLst/>
              <a:cxnLst/>
              <a:rect l="l" t="t" r="r" b="b"/>
              <a:pathLst>
                <a:path w="2131536" h="1448840">
                  <a:moveTo>
                    <a:pt x="0" y="0"/>
                  </a:moveTo>
                  <a:lnTo>
                    <a:pt x="2131536" y="0"/>
                  </a:lnTo>
                  <a:lnTo>
                    <a:pt x="2131536" y="1448840"/>
                  </a:lnTo>
                  <a:lnTo>
                    <a:pt x="0" y="1448840"/>
                  </a:lnTo>
                  <a:close/>
                </a:path>
              </a:pathLst>
            </a:custGeom>
            <a:solidFill>
              <a:srgbClr val="0D0F68"/>
            </a:solidFill>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546580" y="3252905"/>
            <a:ext cx="13814573" cy="6634491"/>
          </a:xfrm>
          <a:prstGeom prst="rect">
            <a:avLst/>
          </a:prstGeom>
        </p:spPr>
        <p:txBody>
          <a:bodyPr lIns="0" tIns="0" rIns="0" bIns="0" rtlCol="0" anchor="t">
            <a:spAutoFit/>
          </a:bodyPr>
          <a:lstStyle/>
          <a:p>
            <a:pPr marL="809965" lvl="1" indent="-404983" algn="just">
              <a:lnSpc>
                <a:spcPts val="6677"/>
              </a:lnSpc>
              <a:buFont typeface="Arial"/>
              <a:buChar char="•"/>
            </a:pPr>
            <a:r>
              <a:rPr lang="en-US" sz="3751">
                <a:solidFill>
                  <a:srgbClr val="0B1320"/>
                </a:solidFill>
                <a:latin typeface="Kollektif"/>
              </a:rPr>
              <a:t>DM uses advanced techniques to identify patterns, BI uses visualization and reporting.</a:t>
            </a:r>
          </a:p>
          <a:p>
            <a:pPr marL="809965" lvl="1" indent="-404983" algn="just">
              <a:lnSpc>
                <a:spcPts val="6677"/>
              </a:lnSpc>
              <a:buFont typeface="Arial"/>
              <a:buChar char="•"/>
            </a:pPr>
            <a:r>
              <a:rPr lang="en-US" sz="3751">
                <a:solidFill>
                  <a:srgbClr val="0B1320"/>
                </a:solidFill>
                <a:latin typeface="Kollektif"/>
              </a:rPr>
              <a:t>DM focuses on uncovering patterns, while BI presents data for decision-making.</a:t>
            </a:r>
          </a:p>
          <a:p>
            <a:pPr marL="809965" lvl="1" indent="-404983" algn="just">
              <a:lnSpc>
                <a:spcPts val="6677"/>
              </a:lnSpc>
              <a:buFont typeface="Arial"/>
              <a:buChar char="•"/>
            </a:pPr>
            <a:r>
              <a:rPr lang="en-US" sz="3751">
                <a:solidFill>
                  <a:srgbClr val="0B1320"/>
                </a:solidFill>
                <a:latin typeface="Kollektif"/>
              </a:rPr>
              <a:t>BI uses tools to visualize data, while DM uses algorithms.</a:t>
            </a:r>
          </a:p>
          <a:p>
            <a:pPr marL="809965" lvl="1" indent="-404983" algn="just">
              <a:lnSpc>
                <a:spcPts val="6677"/>
              </a:lnSpc>
              <a:buFont typeface="Arial"/>
              <a:buChar char="•"/>
            </a:pPr>
            <a:r>
              <a:rPr lang="en-US" sz="3751">
                <a:solidFill>
                  <a:srgbClr val="0B1320"/>
                </a:solidFill>
                <a:latin typeface="Kollektif"/>
              </a:rPr>
              <a:t>DM is used to analyze structured data, while BI is used to analyze both structured and unstructured data.</a:t>
            </a:r>
          </a:p>
          <a:p>
            <a:pPr algn="just">
              <a:lnSpc>
                <a:spcPts val="5965"/>
              </a:lnSpc>
            </a:pPr>
            <a:endParaRPr lang="en-US" sz="3751">
              <a:solidFill>
                <a:srgbClr val="0B1320"/>
              </a:solidFill>
              <a:latin typeface="Kollektif"/>
            </a:endParaRPr>
          </a:p>
        </p:txBody>
      </p:sp>
      <p:sp>
        <p:nvSpPr>
          <p:cNvPr id="10" name="Freeform 10"/>
          <p:cNvSpPr/>
          <p:nvPr/>
        </p:nvSpPr>
        <p:spPr>
          <a:xfrm rot="-2700000" flipH="1" flipV="1">
            <a:off x="15069461" y="-2645182"/>
            <a:ext cx="4379678" cy="6903771"/>
          </a:xfrm>
          <a:custGeom>
            <a:avLst/>
            <a:gdLst/>
            <a:ahLst/>
            <a:cxnLst/>
            <a:rect l="l" t="t" r="r" b="b"/>
            <a:pathLst>
              <a:path w="4379678" h="6903771">
                <a:moveTo>
                  <a:pt x="4379678" y="6903772"/>
                </a:moveTo>
                <a:lnTo>
                  <a:pt x="0" y="6903772"/>
                </a:lnTo>
                <a:lnTo>
                  <a:pt x="0" y="0"/>
                </a:lnTo>
                <a:lnTo>
                  <a:pt x="4379678" y="0"/>
                </a:lnTo>
                <a:lnTo>
                  <a:pt x="4379678" y="6903772"/>
                </a:lnTo>
                <a:close/>
              </a:path>
            </a:pathLst>
          </a:custGeom>
          <a:blipFill>
            <a:blip r:embed="rId2">
              <a:alphaModFix amt="64000"/>
              <a:extLst>
                <a:ext uri="{96DAC541-7B7A-43D3-8B79-37D633B846F1}">
                  <asvg:svgBlip xmlns:asvg="http://schemas.microsoft.com/office/drawing/2016/SVG/main" r:embed="rId3"/>
                </a:ext>
              </a:extLst>
            </a:blip>
            <a:stretch>
              <a:fillRect r="-61881"/>
            </a:stretch>
          </a:blipFill>
        </p:spPr>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0" y="3067681"/>
            <a:ext cx="18288000" cy="3932564"/>
          </a:xfrm>
          <a:prstGeom prst="rect">
            <a:avLst/>
          </a:prstGeom>
        </p:spPr>
        <p:txBody>
          <a:bodyPr lIns="0" tIns="0" rIns="0" bIns="0" rtlCol="0" anchor="t">
            <a:spAutoFit/>
          </a:bodyPr>
          <a:lstStyle/>
          <a:p>
            <a:pPr algn="ctr">
              <a:lnSpc>
                <a:spcPts val="15819"/>
              </a:lnSpc>
            </a:pPr>
            <a:r>
              <a:rPr lang="en-US" sz="11299">
                <a:solidFill>
                  <a:srgbClr val="0D0F68"/>
                </a:solidFill>
                <a:latin typeface="Yeseva One Bold"/>
              </a:rPr>
              <a:t>Experimental</a:t>
            </a:r>
          </a:p>
          <a:p>
            <a:pPr algn="ctr">
              <a:lnSpc>
                <a:spcPts val="15819"/>
              </a:lnSpc>
            </a:pPr>
            <a:r>
              <a:rPr lang="en-US" sz="11299">
                <a:solidFill>
                  <a:srgbClr val="0D0F68"/>
                </a:solidFill>
                <a:latin typeface="Yeseva One Bold"/>
              </a:rPr>
              <a:t>Studies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1601846" y="419788"/>
            <a:ext cx="7163655" cy="1217823"/>
            <a:chOff x="0" y="0"/>
            <a:chExt cx="1886724" cy="320744"/>
          </a:xfrm>
        </p:grpSpPr>
        <p:sp>
          <p:nvSpPr>
            <p:cNvPr id="7" name="Freeform 7"/>
            <p:cNvSpPr/>
            <p:nvPr/>
          </p:nvSpPr>
          <p:spPr>
            <a:xfrm>
              <a:off x="0" y="0"/>
              <a:ext cx="1886724" cy="320744"/>
            </a:xfrm>
            <a:custGeom>
              <a:avLst/>
              <a:gdLst/>
              <a:ahLst/>
              <a:cxnLst/>
              <a:rect l="l" t="t" r="r" b="b"/>
              <a:pathLst>
                <a:path w="1886724" h="320744">
                  <a:moveTo>
                    <a:pt x="55117" y="0"/>
                  </a:moveTo>
                  <a:lnTo>
                    <a:pt x="1831607" y="0"/>
                  </a:lnTo>
                  <a:cubicBezTo>
                    <a:pt x="1862047" y="0"/>
                    <a:pt x="1886724" y="24677"/>
                    <a:pt x="1886724" y="55117"/>
                  </a:cubicBezTo>
                  <a:lnTo>
                    <a:pt x="1886724" y="265627"/>
                  </a:lnTo>
                  <a:cubicBezTo>
                    <a:pt x="1886724" y="280245"/>
                    <a:pt x="1880917" y="294264"/>
                    <a:pt x="1870581" y="304600"/>
                  </a:cubicBezTo>
                  <a:cubicBezTo>
                    <a:pt x="1860244" y="314937"/>
                    <a:pt x="1846225" y="320744"/>
                    <a:pt x="1831607" y="320744"/>
                  </a:cubicBezTo>
                  <a:lnTo>
                    <a:pt x="55117" y="320744"/>
                  </a:lnTo>
                  <a:cubicBezTo>
                    <a:pt x="40499" y="320744"/>
                    <a:pt x="26480" y="314937"/>
                    <a:pt x="16143" y="304600"/>
                  </a:cubicBezTo>
                  <a:cubicBezTo>
                    <a:pt x="5807" y="294264"/>
                    <a:pt x="0" y="280245"/>
                    <a:pt x="0" y="265627"/>
                  </a:cubicBezTo>
                  <a:lnTo>
                    <a:pt x="0" y="55117"/>
                  </a:lnTo>
                  <a:cubicBezTo>
                    <a:pt x="0" y="40499"/>
                    <a:pt x="5807" y="26480"/>
                    <a:pt x="16143" y="16143"/>
                  </a:cubicBezTo>
                  <a:cubicBezTo>
                    <a:pt x="26480" y="5807"/>
                    <a:pt x="40499" y="0"/>
                    <a:pt x="55117" y="0"/>
                  </a:cubicBezTo>
                  <a:close/>
                </a:path>
              </a:pathLst>
            </a:custGeom>
            <a:solidFill>
              <a:srgbClr val="0D0F68"/>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12275095" y="600075"/>
            <a:ext cx="5474256" cy="672465"/>
          </a:xfrm>
          <a:prstGeom prst="rect">
            <a:avLst/>
          </a:prstGeom>
        </p:spPr>
        <p:txBody>
          <a:bodyPr lIns="0" tIns="0" rIns="0" bIns="0" rtlCol="0" anchor="t">
            <a:spAutoFit/>
          </a:bodyPr>
          <a:lstStyle/>
          <a:p>
            <a:pPr algn="ctr">
              <a:lnSpc>
                <a:spcPts val="5460"/>
              </a:lnSpc>
            </a:pPr>
            <a:r>
              <a:rPr lang="en-US" sz="3900">
                <a:solidFill>
                  <a:srgbClr val="FFFFFF"/>
                </a:solidFill>
                <a:latin typeface="Yeseva One Bold"/>
              </a:rPr>
              <a:t>Experimental Studies</a:t>
            </a:r>
          </a:p>
        </p:txBody>
      </p:sp>
      <p:sp>
        <p:nvSpPr>
          <p:cNvPr id="10" name="TextBox 10"/>
          <p:cNvSpPr txBox="1"/>
          <p:nvPr/>
        </p:nvSpPr>
        <p:spPr>
          <a:xfrm>
            <a:off x="4124893" y="1879737"/>
            <a:ext cx="10038214" cy="1047750"/>
          </a:xfrm>
          <a:prstGeom prst="rect">
            <a:avLst/>
          </a:prstGeom>
        </p:spPr>
        <p:txBody>
          <a:bodyPr lIns="0" tIns="0" rIns="0" bIns="0" rtlCol="0" anchor="t">
            <a:spAutoFit/>
          </a:bodyPr>
          <a:lstStyle/>
          <a:p>
            <a:pPr algn="ctr">
              <a:lnSpc>
                <a:spcPts val="8400"/>
              </a:lnSpc>
            </a:pPr>
            <a:r>
              <a:rPr lang="en-US" sz="6000">
                <a:solidFill>
                  <a:srgbClr val="0D0F68"/>
                </a:solidFill>
                <a:latin typeface="Yeseva One Bold"/>
              </a:rPr>
              <a:t>Introduction</a:t>
            </a:r>
          </a:p>
        </p:txBody>
      </p:sp>
      <p:sp>
        <p:nvSpPr>
          <p:cNvPr id="11" name="TextBox 11"/>
          <p:cNvSpPr txBox="1"/>
          <p:nvPr/>
        </p:nvSpPr>
        <p:spPr>
          <a:xfrm>
            <a:off x="1311557" y="3460887"/>
            <a:ext cx="16437794" cy="4899025"/>
          </a:xfrm>
          <a:prstGeom prst="rect">
            <a:avLst/>
          </a:prstGeom>
        </p:spPr>
        <p:txBody>
          <a:bodyPr lIns="0" tIns="0" rIns="0" bIns="0" rtlCol="0" anchor="t">
            <a:spAutoFit/>
          </a:bodyPr>
          <a:lstStyle/>
          <a:p>
            <a:pPr algn="ctr">
              <a:lnSpc>
                <a:spcPts val="5599"/>
              </a:lnSpc>
            </a:pPr>
            <a:r>
              <a:rPr lang="en-US" sz="3999">
                <a:solidFill>
                  <a:srgbClr val="0D0F68"/>
                </a:solidFill>
                <a:latin typeface="Garet"/>
              </a:rPr>
              <a:t>The popularity of songs on music streaming services is a major factor in user engagement and satisfaction. To leverage the power of data science and machine learning, a predictive model must be developed that accurately determines the popularity of songs based on current and historical features. This model can improve user experiences and can be applied to other music streaming services.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D0F68"/>
        </a:solidFill>
        <a:effectLst/>
      </p:bgPr>
    </p:bg>
    <p:spTree>
      <p:nvGrpSpPr>
        <p:cNvPr id="1" name=""/>
        <p:cNvGrpSpPr/>
        <p:nvPr/>
      </p:nvGrpSpPr>
      <p:grpSpPr>
        <a:xfrm>
          <a:off x="0" y="0"/>
          <a:ext cx="0" cy="0"/>
          <a:chOff x="0" y="0"/>
          <a:chExt cx="0" cy="0"/>
        </a:xfrm>
      </p:grpSpPr>
      <p:sp>
        <p:nvSpPr>
          <p:cNvPr id="2" name="Freeform 2"/>
          <p:cNvSpPr/>
          <p:nvPr/>
        </p:nvSpPr>
        <p:spPr>
          <a:xfrm rot="-10800000">
            <a:off x="13186689" y="-2827385"/>
            <a:ext cx="6989146" cy="11017126"/>
          </a:xfrm>
          <a:custGeom>
            <a:avLst/>
            <a:gdLst/>
            <a:ahLst/>
            <a:cxnLst/>
            <a:rect l="l" t="t" r="r" b="b"/>
            <a:pathLst>
              <a:path w="6989146" h="11017126">
                <a:moveTo>
                  <a:pt x="0" y="0"/>
                </a:moveTo>
                <a:lnTo>
                  <a:pt x="6989146" y="0"/>
                </a:lnTo>
                <a:lnTo>
                  <a:pt x="6989146" y="11017126"/>
                </a:lnTo>
                <a:lnTo>
                  <a:pt x="0" y="11017126"/>
                </a:lnTo>
                <a:lnTo>
                  <a:pt x="0" y="0"/>
                </a:lnTo>
                <a:close/>
              </a:path>
            </a:pathLst>
          </a:custGeom>
          <a:blipFill>
            <a:blip r:embed="rId2">
              <a:alphaModFix amt="7999"/>
              <a:extLst>
                <a:ext uri="{96DAC541-7B7A-43D3-8B79-37D633B846F1}">
                  <asvg:svgBlip xmlns:asvg="http://schemas.microsoft.com/office/drawing/2016/SVG/main" r:embed="rId3"/>
                </a:ext>
              </a:extLst>
            </a:blip>
            <a:stretch>
              <a:fillRect r="-61881"/>
            </a:stretch>
          </a:blipFill>
        </p:spPr>
      </p:sp>
      <p:grpSp>
        <p:nvGrpSpPr>
          <p:cNvPr id="3" name="Group 3"/>
          <p:cNvGrpSpPr/>
          <p:nvPr/>
        </p:nvGrpSpPr>
        <p:grpSpPr>
          <a:xfrm rot="-6118598">
            <a:off x="2011723" y="-5612517"/>
            <a:ext cx="1636659" cy="11599048"/>
            <a:chOff x="0" y="0"/>
            <a:chExt cx="431054" cy="3054893"/>
          </a:xfrm>
        </p:grpSpPr>
        <p:sp>
          <p:nvSpPr>
            <p:cNvPr id="4" name="Freeform 4"/>
            <p:cNvSpPr/>
            <p:nvPr/>
          </p:nvSpPr>
          <p:spPr>
            <a:xfrm>
              <a:off x="0" y="0"/>
              <a:ext cx="431054" cy="3054893"/>
            </a:xfrm>
            <a:custGeom>
              <a:avLst/>
              <a:gdLst/>
              <a:ahLst/>
              <a:cxnLst/>
              <a:rect l="l" t="t" r="r" b="b"/>
              <a:pathLst>
                <a:path w="431054" h="3054893">
                  <a:moveTo>
                    <a:pt x="0" y="0"/>
                  </a:moveTo>
                  <a:lnTo>
                    <a:pt x="431054" y="0"/>
                  </a:lnTo>
                  <a:lnTo>
                    <a:pt x="431054" y="3054893"/>
                  </a:lnTo>
                  <a:lnTo>
                    <a:pt x="0" y="3054893"/>
                  </a:lnTo>
                  <a:close/>
                </a:path>
              </a:pathLst>
            </a:custGeom>
            <a:solidFill>
              <a:srgbClr val="C5E3F2"/>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6118598">
            <a:off x="14678426" y="4459320"/>
            <a:ext cx="1769778" cy="11599048"/>
            <a:chOff x="0" y="0"/>
            <a:chExt cx="466114" cy="3054893"/>
          </a:xfrm>
        </p:grpSpPr>
        <p:sp>
          <p:nvSpPr>
            <p:cNvPr id="7" name="Freeform 7"/>
            <p:cNvSpPr/>
            <p:nvPr/>
          </p:nvSpPr>
          <p:spPr>
            <a:xfrm>
              <a:off x="0" y="0"/>
              <a:ext cx="466114" cy="3054893"/>
            </a:xfrm>
            <a:custGeom>
              <a:avLst/>
              <a:gdLst/>
              <a:ahLst/>
              <a:cxnLst/>
              <a:rect l="l" t="t" r="r" b="b"/>
              <a:pathLst>
                <a:path w="466114" h="3054893">
                  <a:moveTo>
                    <a:pt x="0" y="0"/>
                  </a:moveTo>
                  <a:lnTo>
                    <a:pt x="466114" y="0"/>
                  </a:lnTo>
                  <a:lnTo>
                    <a:pt x="466114" y="3054893"/>
                  </a:lnTo>
                  <a:lnTo>
                    <a:pt x="0" y="3054893"/>
                  </a:lnTo>
                  <a:close/>
                </a:path>
              </a:pathLst>
            </a:custGeom>
            <a:solidFill>
              <a:srgbClr val="C5E3F2"/>
            </a:solidFill>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569583" y="3394720"/>
            <a:ext cx="17201563" cy="3011492"/>
          </a:xfrm>
          <a:custGeom>
            <a:avLst/>
            <a:gdLst/>
            <a:ahLst/>
            <a:cxnLst/>
            <a:rect l="l" t="t" r="r" b="b"/>
            <a:pathLst>
              <a:path w="17201563" h="3011492">
                <a:moveTo>
                  <a:pt x="0" y="0"/>
                </a:moveTo>
                <a:lnTo>
                  <a:pt x="17201563" y="0"/>
                </a:lnTo>
                <a:lnTo>
                  <a:pt x="17201563" y="3011491"/>
                </a:lnTo>
                <a:lnTo>
                  <a:pt x="0" y="3011491"/>
                </a:lnTo>
                <a:lnTo>
                  <a:pt x="0" y="0"/>
                </a:lnTo>
                <a:close/>
              </a:path>
            </a:pathLst>
          </a:custGeom>
          <a:blipFill>
            <a:blip r:embed="rId4"/>
            <a:stretch>
              <a:fillRect/>
            </a:stretch>
          </a:blipFill>
        </p:spPr>
      </p:sp>
      <p:sp>
        <p:nvSpPr>
          <p:cNvPr id="10" name="TextBox 10"/>
          <p:cNvSpPr txBox="1"/>
          <p:nvPr/>
        </p:nvSpPr>
        <p:spPr>
          <a:xfrm>
            <a:off x="5876329" y="1592159"/>
            <a:ext cx="6535341" cy="1089151"/>
          </a:xfrm>
          <a:prstGeom prst="rect">
            <a:avLst/>
          </a:prstGeom>
        </p:spPr>
        <p:txBody>
          <a:bodyPr lIns="0" tIns="0" rIns="0" bIns="0" rtlCol="0" anchor="t">
            <a:spAutoFit/>
          </a:bodyPr>
          <a:lstStyle/>
          <a:p>
            <a:pPr algn="ctr">
              <a:lnSpc>
                <a:spcPts val="8133"/>
              </a:lnSpc>
            </a:pPr>
            <a:r>
              <a:rPr lang="en-US" sz="8299">
                <a:solidFill>
                  <a:srgbClr val="F3F6FA"/>
                </a:solidFill>
                <a:latin typeface="League Spartan Bold"/>
              </a:rPr>
              <a:t>Dataset</a:t>
            </a:r>
          </a:p>
        </p:txBody>
      </p:sp>
      <p:sp>
        <p:nvSpPr>
          <p:cNvPr id="11" name="TextBox 11"/>
          <p:cNvSpPr txBox="1"/>
          <p:nvPr/>
        </p:nvSpPr>
        <p:spPr>
          <a:xfrm>
            <a:off x="742950" y="6882461"/>
            <a:ext cx="16230600" cy="2909833"/>
          </a:xfrm>
          <a:prstGeom prst="rect">
            <a:avLst/>
          </a:prstGeom>
        </p:spPr>
        <p:txBody>
          <a:bodyPr lIns="0" tIns="0" rIns="0" bIns="0" rtlCol="0" anchor="t">
            <a:spAutoFit/>
          </a:bodyPr>
          <a:lstStyle/>
          <a:p>
            <a:pPr marL="572481" lvl="1" indent="-286240" algn="just">
              <a:lnSpc>
                <a:spcPts val="4719"/>
              </a:lnSpc>
              <a:buFont typeface="Arial"/>
              <a:buChar char="•"/>
            </a:pPr>
            <a:r>
              <a:rPr lang="en-US" sz="2651" dirty="0">
                <a:solidFill>
                  <a:srgbClr val="F3F6FA"/>
                </a:solidFill>
                <a:latin typeface="Kollektif"/>
              </a:rPr>
              <a:t>This dataset contains almost 160.000 songs gathered via the Spotify Web API. The information comes from Spotify and comprises 169k songs from 1921 to 2020. Every year, the top 100 songs are released.</a:t>
            </a:r>
          </a:p>
          <a:p>
            <a:pPr algn="just">
              <a:lnSpc>
                <a:spcPts val="4719"/>
              </a:lnSpc>
            </a:pPr>
            <a:endParaRPr lang="en-US" sz="2651" dirty="0">
              <a:solidFill>
                <a:srgbClr val="F3F6FA"/>
              </a:solidFill>
              <a:latin typeface="Kollektif"/>
            </a:endParaRPr>
          </a:p>
          <a:p>
            <a:pPr marL="572481" lvl="1" indent="-286240" algn="just">
              <a:lnSpc>
                <a:spcPts val="4719"/>
              </a:lnSpc>
              <a:buFont typeface="Arial"/>
              <a:buChar char="•"/>
            </a:pPr>
            <a:r>
              <a:rPr lang="en-US" sz="2651" dirty="0">
                <a:solidFill>
                  <a:srgbClr val="F3F6FA"/>
                </a:solidFill>
                <a:latin typeface="Kollektif"/>
              </a:rPr>
              <a:t>The link where I have found my dataset: </a:t>
            </a:r>
          </a:p>
          <a:p>
            <a:pPr algn="just">
              <a:lnSpc>
                <a:spcPts val="4719"/>
              </a:lnSpc>
            </a:pPr>
            <a:r>
              <a:rPr lang="en-US" sz="2651" dirty="0">
                <a:solidFill>
                  <a:srgbClr val="F3F6FA"/>
                </a:solidFill>
                <a:latin typeface="Kollektif"/>
              </a:rPr>
              <a:t>      https://www.kaggle.com/datasets/ektanegi/spotifydata-19212020/code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D0F68"/>
        </a:solidFill>
        <a:effectLst/>
      </p:bgPr>
    </p:bg>
    <p:spTree>
      <p:nvGrpSpPr>
        <p:cNvPr id="1" name=""/>
        <p:cNvGrpSpPr/>
        <p:nvPr/>
      </p:nvGrpSpPr>
      <p:grpSpPr>
        <a:xfrm>
          <a:off x="0" y="0"/>
          <a:ext cx="0" cy="0"/>
          <a:chOff x="0" y="0"/>
          <a:chExt cx="0" cy="0"/>
        </a:xfrm>
      </p:grpSpPr>
      <p:grpSp>
        <p:nvGrpSpPr>
          <p:cNvPr id="2" name="Group 2"/>
          <p:cNvGrpSpPr/>
          <p:nvPr/>
        </p:nvGrpSpPr>
        <p:grpSpPr>
          <a:xfrm>
            <a:off x="8711035" y="3163353"/>
            <a:ext cx="9576965" cy="7123647"/>
            <a:chOff x="0" y="0"/>
            <a:chExt cx="8342478" cy="6205397"/>
          </a:xfrm>
        </p:grpSpPr>
        <p:sp>
          <p:nvSpPr>
            <p:cNvPr id="3" name="Freeform 3"/>
            <p:cNvSpPr/>
            <p:nvPr/>
          </p:nvSpPr>
          <p:spPr>
            <a:xfrm>
              <a:off x="0" y="0"/>
              <a:ext cx="8342478" cy="6205397"/>
            </a:xfrm>
            <a:custGeom>
              <a:avLst/>
              <a:gdLst/>
              <a:ahLst/>
              <a:cxnLst/>
              <a:rect l="l" t="t" r="r" b="b"/>
              <a:pathLst>
                <a:path w="8342478" h="6205397">
                  <a:moveTo>
                    <a:pt x="0" y="0"/>
                  </a:moveTo>
                  <a:lnTo>
                    <a:pt x="8342478" y="0"/>
                  </a:lnTo>
                  <a:lnTo>
                    <a:pt x="8342478" y="6205397"/>
                  </a:lnTo>
                  <a:lnTo>
                    <a:pt x="0" y="6205397"/>
                  </a:lnTo>
                  <a:close/>
                </a:path>
              </a:pathLst>
            </a:custGeom>
            <a:solidFill>
              <a:srgbClr val="C5E3F2"/>
            </a:solidFill>
          </p:spPr>
        </p:sp>
      </p:grpSp>
      <p:sp>
        <p:nvSpPr>
          <p:cNvPr id="4" name="Freeform 4"/>
          <p:cNvSpPr/>
          <p:nvPr/>
        </p:nvSpPr>
        <p:spPr>
          <a:xfrm flipV="1">
            <a:off x="0" y="-1559590"/>
            <a:ext cx="18288000" cy="4111700"/>
          </a:xfrm>
          <a:custGeom>
            <a:avLst/>
            <a:gdLst/>
            <a:ahLst/>
            <a:cxnLst/>
            <a:rect l="l" t="t" r="r" b="b"/>
            <a:pathLst>
              <a:path w="18288000" h="4111700">
                <a:moveTo>
                  <a:pt x="0" y="4111699"/>
                </a:moveTo>
                <a:lnTo>
                  <a:pt x="18288000" y="4111699"/>
                </a:lnTo>
                <a:lnTo>
                  <a:pt x="18288000" y="0"/>
                </a:lnTo>
                <a:lnTo>
                  <a:pt x="0" y="0"/>
                </a:lnTo>
                <a:lnTo>
                  <a:pt x="0" y="4111699"/>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sp>
      <p:sp>
        <p:nvSpPr>
          <p:cNvPr id="5" name="Freeform 5"/>
          <p:cNvSpPr/>
          <p:nvPr/>
        </p:nvSpPr>
        <p:spPr>
          <a:xfrm>
            <a:off x="0" y="3163353"/>
            <a:ext cx="8711035" cy="7123647"/>
          </a:xfrm>
          <a:custGeom>
            <a:avLst/>
            <a:gdLst/>
            <a:ahLst/>
            <a:cxnLst/>
            <a:rect l="l" t="t" r="r" b="b"/>
            <a:pathLst>
              <a:path w="8711035" h="7123647">
                <a:moveTo>
                  <a:pt x="0" y="0"/>
                </a:moveTo>
                <a:lnTo>
                  <a:pt x="8711035" y="0"/>
                </a:lnTo>
                <a:lnTo>
                  <a:pt x="8711035" y="7123647"/>
                </a:lnTo>
                <a:lnTo>
                  <a:pt x="0" y="7123647"/>
                </a:lnTo>
                <a:lnTo>
                  <a:pt x="0" y="0"/>
                </a:lnTo>
                <a:close/>
              </a:path>
            </a:pathLst>
          </a:custGeom>
          <a:blipFill>
            <a:blip r:embed="rId4"/>
            <a:stretch>
              <a:fillRect/>
            </a:stretch>
          </a:blipFill>
        </p:spPr>
      </p:sp>
      <p:sp>
        <p:nvSpPr>
          <p:cNvPr id="6" name="TextBox 6"/>
          <p:cNvSpPr txBox="1"/>
          <p:nvPr/>
        </p:nvSpPr>
        <p:spPr>
          <a:xfrm>
            <a:off x="1028700" y="1038225"/>
            <a:ext cx="6836902" cy="1685925"/>
          </a:xfrm>
          <a:prstGeom prst="rect">
            <a:avLst/>
          </a:prstGeom>
        </p:spPr>
        <p:txBody>
          <a:bodyPr lIns="0" tIns="0" rIns="0" bIns="0" rtlCol="0" anchor="t">
            <a:spAutoFit/>
          </a:bodyPr>
          <a:lstStyle/>
          <a:p>
            <a:pPr marL="0" lvl="0" indent="0">
              <a:lnSpc>
                <a:spcPts val="6698"/>
              </a:lnSpc>
            </a:pPr>
            <a:r>
              <a:rPr lang="en-US" sz="5581">
                <a:solidFill>
                  <a:srgbClr val="F3F6FA"/>
                </a:solidFill>
                <a:latin typeface="League Spartan Bold"/>
              </a:rPr>
              <a:t>Importing Librairies</a:t>
            </a:r>
          </a:p>
        </p:txBody>
      </p:sp>
      <p:sp>
        <p:nvSpPr>
          <p:cNvPr id="7" name="TextBox 7"/>
          <p:cNvSpPr txBox="1"/>
          <p:nvPr/>
        </p:nvSpPr>
        <p:spPr>
          <a:xfrm>
            <a:off x="9067493" y="4502428"/>
            <a:ext cx="8864048" cy="4369296"/>
          </a:xfrm>
          <a:prstGeom prst="rect">
            <a:avLst/>
          </a:prstGeom>
        </p:spPr>
        <p:txBody>
          <a:bodyPr lIns="0" tIns="0" rIns="0" bIns="0" rtlCol="0" anchor="t">
            <a:spAutoFit/>
          </a:bodyPr>
          <a:lstStyle/>
          <a:p>
            <a:pPr marL="500955" lvl="1" indent="-250478">
              <a:lnSpc>
                <a:spcPts val="3480"/>
              </a:lnSpc>
              <a:buFont typeface="Arial"/>
              <a:buChar char="•"/>
            </a:pPr>
            <a:r>
              <a:rPr lang="en-US" sz="2320">
                <a:solidFill>
                  <a:srgbClr val="0D0F68"/>
                </a:solidFill>
                <a:latin typeface="Kollektif"/>
              </a:rPr>
              <a:t>pandas &amp; numpy</a:t>
            </a:r>
          </a:p>
          <a:p>
            <a:pPr marL="500955" lvl="1" indent="-250478">
              <a:lnSpc>
                <a:spcPts val="3480"/>
              </a:lnSpc>
              <a:buFont typeface="Arial"/>
              <a:buChar char="•"/>
            </a:pPr>
            <a:r>
              <a:rPr lang="en-US" sz="2320">
                <a:solidFill>
                  <a:srgbClr val="0D0F68"/>
                </a:solidFill>
                <a:latin typeface="Kollektif"/>
              </a:rPr>
              <a:t>seaborn &amp; matplotlib</a:t>
            </a:r>
          </a:p>
          <a:p>
            <a:pPr marL="500955" lvl="1" indent="-250478">
              <a:lnSpc>
                <a:spcPts val="3480"/>
              </a:lnSpc>
              <a:buFont typeface="Arial"/>
              <a:buChar char="•"/>
            </a:pPr>
            <a:r>
              <a:rPr lang="en-US" sz="2320">
                <a:solidFill>
                  <a:srgbClr val="0D0F68"/>
                </a:solidFill>
                <a:latin typeface="Kollektif"/>
              </a:rPr>
              <a:t>train_test_split</a:t>
            </a:r>
          </a:p>
          <a:p>
            <a:pPr marL="500955" lvl="1" indent="-250478">
              <a:lnSpc>
                <a:spcPts val="3480"/>
              </a:lnSpc>
              <a:buFont typeface="Arial"/>
              <a:buChar char="•"/>
            </a:pPr>
            <a:r>
              <a:rPr lang="en-US" sz="2320">
                <a:solidFill>
                  <a:srgbClr val="0D0F68"/>
                </a:solidFill>
                <a:latin typeface="Kollektif"/>
              </a:rPr>
              <a:t>curve_fit, FunctionTransformer, OneHotEncoder, MinMaxScaler, and ColumnTransformer</a:t>
            </a:r>
          </a:p>
          <a:p>
            <a:pPr marL="500955" lvl="1" indent="-250478">
              <a:lnSpc>
                <a:spcPts val="3480"/>
              </a:lnSpc>
              <a:buFont typeface="Arial"/>
              <a:buChar char="•"/>
            </a:pPr>
            <a:r>
              <a:rPr lang="en-US" sz="2320">
                <a:solidFill>
                  <a:srgbClr val="0D0F68"/>
                </a:solidFill>
                <a:latin typeface="Kollektif"/>
              </a:rPr>
              <a:t>LogisticRegression, KNeighborsClassifier, DecisionTreeClassifier, SVC, LinearRegression, RandomForestClassifier, and AdaBoostClassifier</a:t>
            </a:r>
          </a:p>
          <a:p>
            <a:pPr marL="500955" lvl="1" indent="-250478">
              <a:lnSpc>
                <a:spcPts val="3480"/>
              </a:lnSpc>
              <a:buFont typeface="Arial"/>
              <a:buChar char="•"/>
            </a:pPr>
            <a:r>
              <a:rPr lang="en-US" sz="2320">
                <a:solidFill>
                  <a:srgbClr val="0D0F68"/>
                </a:solidFill>
                <a:latin typeface="Kollektif"/>
              </a:rPr>
              <a:t>mean_squared_error, accuracy_score, confusion_matrix, cross_val_score, and classification_report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D0F68"/>
        </a:solidFill>
        <a:effectLst/>
      </p:bgPr>
    </p:bg>
    <p:spTree>
      <p:nvGrpSpPr>
        <p:cNvPr id="1" name=""/>
        <p:cNvGrpSpPr/>
        <p:nvPr/>
      </p:nvGrpSpPr>
      <p:grpSpPr>
        <a:xfrm>
          <a:off x="0" y="0"/>
          <a:ext cx="0" cy="0"/>
          <a:chOff x="0" y="0"/>
          <a:chExt cx="0" cy="0"/>
        </a:xfrm>
      </p:grpSpPr>
      <p:sp>
        <p:nvSpPr>
          <p:cNvPr id="2" name="Freeform 2"/>
          <p:cNvSpPr/>
          <p:nvPr/>
        </p:nvSpPr>
        <p:spPr>
          <a:xfrm rot="-10800000">
            <a:off x="13186689" y="-2827385"/>
            <a:ext cx="6989146" cy="11017126"/>
          </a:xfrm>
          <a:custGeom>
            <a:avLst/>
            <a:gdLst/>
            <a:ahLst/>
            <a:cxnLst/>
            <a:rect l="l" t="t" r="r" b="b"/>
            <a:pathLst>
              <a:path w="6989146" h="11017126">
                <a:moveTo>
                  <a:pt x="0" y="0"/>
                </a:moveTo>
                <a:lnTo>
                  <a:pt x="6989146" y="0"/>
                </a:lnTo>
                <a:lnTo>
                  <a:pt x="6989146" y="11017126"/>
                </a:lnTo>
                <a:lnTo>
                  <a:pt x="0" y="11017126"/>
                </a:lnTo>
                <a:lnTo>
                  <a:pt x="0" y="0"/>
                </a:lnTo>
                <a:close/>
              </a:path>
            </a:pathLst>
          </a:custGeom>
          <a:blipFill>
            <a:blip r:embed="rId2">
              <a:alphaModFix amt="7999"/>
              <a:extLst>
                <a:ext uri="{96DAC541-7B7A-43D3-8B79-37D633B846F1}">
                  <asvg:svgBlip xmlns:asvg="http://schemas.microsoft.com/office/drawing/2016/SVG/main" r:embed="rId3"/>
                </a:ext>
              </a:extLst>
            </a:blip>
            <a:stretch>
              <a:fillRect r="-61881"/>
            </a:stretch>
          </a:blipFill>
        </p:spPr>
      </p:sp>
      <p:grpSp>
        <p:nvGrpSpPr>
          <p:cNvPr id="3" name="Group 3"/>
          <p:cNvGrpSpPr/>
          <p:nvPr/>
        </p:nvGrpSpPr>
        <p:grpSpPr>
          <a:xfrm rot="-6118598">
            <a:off x="2011723" y="-5612517"/>
            <a:ext cx="1636659" cy="11599048"/>
            <a:chOff x="0" y="0"/>
            <a:chExt cx="431054" cy="3054893"/>
          </a:xfrm>
        </p:grpSpPr>
        <p:sp>
          <p:nvSpPr>
            <p:cNvPr id="4" name="Freeform 4"/>
            <p:cNvSpPr/>
            <p:nvPr/>
          </p:nvSpPr>
          <p:spPr>
            <a:xfrm>
              <a:off x="0" y="0"/>
              <a:ext cx="431054" cy="3054893"/>
            </a:xfrm>
            <a:custGeom>
              <a:avLst/>
              <a:gdLst/>
              <a:ahLst/>
              <a:cxnLst/>
              <a:rect l="l" t="t" r="r" b="b"/>
              <a:pathLst>
                <a:path w="431054" h="3054893">
                  <a:moveTo>
                    <a:pt x="0" y="0"/>
                  </a:moveTo>
                  <a:lnTo>
                    <a:pt x="431054" y="0"/>
                  </a:lnTo>
                  <a:lnTo>
                    <a:pt x="431054" y="3054893"/>
                  </a:lnTo>
                  <a:lnTo>
                    <a:pt x="0" y="3054893"/>
                  </a:lnTo>
                  <a:close/>
                </a:path>
              </a:pathLst>
            </a:custGeom>
            <a:solidFill>
              <a:srgbClr val="C5E3F2"/>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6118598">
            <a:off x="14678426" y="4459320"/>
            <a:ext cx="1769778" cy="11599048"/>
            <a:chOff x="0" y="0"/>
            <a:chExt cx="466114" cy="3054893"/>
          </a:xfrm>
        </p:grpSpPr>
        <p:sp>
          <p:nvSpPr>
            <p:cNvPr id="7" name="Freeform 7"/>
            <p:cNvSpPr/>
            <p:nvPr/>
          </p:nvSpPr>
          <p:spPr>
            <a:xfrm>
              <a:off x="0" y="0"/>
              <a:ext cx="466114" cy="3054893"/>
            </a:xfrm>
            <a:custGeom>
              <a:avLst/>
              <a:gdLst/>
              <a:ahLst/>
              <a:cxnLst/>
              <a:rect l="l" t="t" r="r" b="b"/>
              <a:pathLst>
                <a:path w="466114" h="3054893">
                  <a:moveTo>
                    <a:pt x="0" y="0"/>
                  </a:moveTo>
                  <a:lnTo>
                    <a:pt x="466114" y="0"/>
                  </a:lnTo>
                  <a:lnTo>
                    <a:pt x="466114" y="3054893"/>
                  </a:lnTo>
                  <a:lnTo>
                    <a:pt x="0" y="3054893"/>
                  </a:lnTo>
                  <a:close/>
                </a:path>
              </a:pathLst>
            </a:custGeom>
            <a:solidFill>
              <a:srgbClr val="C5E3F2"/>
            </a:solidFill>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33350" y="2700228"/>
            <a:ext cx="9951223" cy="3493623"/>
          </a:xfrm>
          <a:custGeom>
            <a:avLst/>
            <a:gdLst/>
            <a:ahLst/>
            <a:cxnLst/>
            <a:rect l="l" t="t" r="r" b="b"/>
            <a:pathLst>
              <a:path w="9951223" h="3493623">
                <a:moveTo>
                  <a:pt x="0" y="0"/>
                </a:moveTo>
                <a:lnTo>
                  <a:pt x="9951223" y="0"/>
                </a:lnTo>
                <a:lnTo>
                  <a:pt x="9951223" y="3493622"/>
                </a:lnTo>
                <a:lnTo>
                  <a:pt x="0" y="3493622"/>
                </a:lnTo>
                <a:lnTo>
                  <a:pt x="0" y="0"/>
                </a:lnTo>
                <a:close/>
              </a:path>
            </a:pathLst>
          </a:custGeom>
          <a:blipFill>
            <a:blip r:embed="rId4"/>
            <a:stretch>
              <a:fillRect/>
            </a:stretch>
          </a:blipFill>
        </p:spPr>
      </p:sp>
      <p:sp>
        <p:nvSpPr>
          <p:cNvPr id="10" name="Freeform 10"/>
          <p:cNvSpPr/>
          <p:nvPr/>
        </p:nvSpPr>
        <p:spPr>
          <a:xfrm>
            <a:off x="2128414" y="6404395"/>
            <a:ext cx="5961095" cy="975998"/>
          </a:xfrm>
          <a:custGeom>
            <a:avLst/>
            <a:gdLst/>
            <a:ahLst/>
            <a:cxnLst/>
            <a:rect l="l" t="t" r="r" b="b"/>
            <a:pathLst>
              <a:path w="5961095" h="975998">
                <a:moveTo>
                  <a:pt x="0" y="0"/>
                </a:moveTo>
                <a:lnTo>
                  <a:pt x="5961095" y="0"/>
                </a:lnTo>
                <a:lnTo>
                  <a:pt x="5961095" y="975998"/>
                </a:lnTo>
                <a:lnTo>
                  <a:pt x="0" y="975998"/>
                </a:lnTo>
                <a:lnTo>
                  <a:pt x="0" y="0"/>
                </a:lnTo>
                <a:close/>
              </a:path>
            </a:pathLst>
          </a:custGeom>
          <a:blipFill>
            <a:blip r:embed="rId5"/>
            <a:stretch>
              <a:fillRect/>
            </a:stretch>
          </a:blipFill>
        </p:spPr>
      </p:sp>
      <p:sp>
        <p:nvSpPr>
          <p:cNvPr id="11" name="Freeform 11"/>
          <p:cNvSpPr/>
          <p:nvPr/>
        </p:nvSpPr>
        <p:spPr>
          <a:xfrm>
            <a:off x="2128414" y="7561368"/>
            <a:ext cx="5961095" cy="1073931"/>
          </a:xfrm>
          <a:custGeom>
            <a:avLst/>
            <a:gdLst/>
            <a:ahLst/>
            <a:cxnLst/>
            <a:rect l="l" t="t" r="r" b="b"/>
            <a:pathLst>
              <a:path w="5961095" h="1073931">
                <a:moveTo>
                  <a:pt x="0" y="0"/>
                </a:moveTo>
                <a:lnTo>
                  <a:pt x="5961095" y="0"/>
                </a:lnTo>
                <a:lnTo>
                  <a:pt x="5961095" y="1073931"/>
                </a:lnTo>
                <a:lnTo>
                  <a:pt x="0" y="1073931"/>
                </a:lnTo>
                <a:lnTo>
                  <a:pt x="0" y="0"/>
                </a:lnTo>
                <a:close/>
              </a:path>
            </a:pathLst>
          </a:custGeom>
          <a:blipFill>
            <a:blip r:embed="rId6"/>
            <a:stretch>
              <a:fillRect/>
            </a:stretch>
          </a:blipFill>
        </p:spPr>
      </p:sp>
      <p:sp>
        <p:nvSpPr>
          <p:cNvPr id="12" name="Freeform 12"/>
          <p:cNvSpPr/>
          <p:nvPr/>
        </p:nvSpPr>
        <p:spPr>
          <a:xfrm>
            <a:off x="2128414" y="8816274"/>
            <a:ext cx="5961095" cy="1158812"/>
          </a:xfrm>
          <a:custGeom>
            <a:avLst/>
            <a:gdLst/>
            <a:ahLst/>
            <a:cxnLst/>
            <a:rect l="l" t="t" r="r" b="b"/>
            <a:pathLst>
              <a:path w="5961095" h="1158812">
                <a:moveTo>
                  <a:pt x="0" y="0"/>
                </a:moveTo>
                <a:lnTo>
                  <a:pt x="5961095" y="0"/>
                </a:lnTo>
                <a:lnTo>
                  <a:pt x="5961095" y="1158812"/>
                </a:lnTo>
                <a:lnTo>
                  <a:pt x="0" y="1158812"/>
                </a:lnTo>
                <a:lnTo>
                  <a:pt x="0" y="0"/>
                </a:lnTo>
                <a:close/>
              </a:path>
            </a:pathLst>
          </a:custGeom>
          <a:blipFill>
            <a:blip r:embed="rId7"/>
            <a:stretch>
              <a:fillRect/>
            </a:stretch>
          </a:blipFill>
        </p:spPr>
      </p:sp>
      <p:sp>
        <p:nvSpPr>
          <p:cNvPr id="13" name="Freeform 13"/>
          <p:cNvSpPr/>
          <p:nvPr/>
        </p:nvSpPr>
        <p:spPr>
          <a:xfrm>
            <a:off x="11140853" y="3753133"/>
            <a:ext cx="6118447" cy="4881436"/>
          </a:xfrm>
          <a:custGeom>
            <a:avLst/>
            <a:gdLst/>
            <a:ahLst/>
            <a:cxnLst/>
            <a:rect l="l" t="t" r="r" b="b"/>
            <a:pathLst>
              <a:path w="6118447" h="4881436">
                <a:moveTo>
                  <a:pt x="0" y="0"/>
                </a:moveTo>
                <a:lnTo>
                  <a:pt x="6118447" y="0"/>
                </a:lnTo>
                <a:lnTo>
                  <a:pt x="6118447" y="4881435"/>
                </a:lnTo>
                <a:lnTo>
                  <a:pt x="0" y="4881435"/>
                </a:lnTo>
                <a:lnTo>
                  <a:pt x="0" y="0"/>
                </a:lnTo>
                <a:close/>
              </a:path>
            </a:pathLst>
          </a:custGeom>
          <a:blipFill>
            <a:blip r:embed="rId8"/>
            <a:stretch>
              <a:fillRect/>
            </a:stretch>
          </a:blipFill>
        </p:spPr>
      </p:sp>
      <p:sp>
        <p:nvSpPr>
          <p:cNvPr id="14" name="TextBox 14"/>
          <p:cNvSpPr txBox="1"/>
          <p:nvPr/>
        </p:nvSpPr>
        <p:spPr>
          <a:xfrm>
            <a:off x="3452515" y="1187574"/>
            <a:ext cx="11382971" cy="1089151"/>
          </a:xfrm>
          <a:prstGeom prst="rect">
            <a:avLst/>
          </a:prstGeom>
        </p:spPr>
        <p:txBody>
          <a:bodyPr lIns="0" tIns="0" rIns="0" bIns="0" rtlCol="0" anchor="t">
            <a:spAutoFit/>
          </a:bodyPr>
          <a:lstStyle/>
          <a:p>
            <a:pPr algn="ctr">
              <a:lnSpc>
                <a:spcPts val="8133"/>
              </a:lnSpc>
            </a:pPr>
            <a:r>
              <a:rPr lang="en-US" sz="8299">
                <a:solidFill>
                  <a:srgbClr val="F3F6FA"/>
                </a:solidFill>
                <a:latin typeface="League Spartan Bold"/>
              </a:rPr>
              <a:t>Data Visualization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0" y="4184650"/>
            <a:ext cx="18288000" cy="1717676"/>
          </a:xfrm>
          <a:prstGeom prst="rect">
            <a:avLst/>
          </a:prstGeom>
        </p:spPr>
        <p:txBody>
          <a:bodyPr lIns="0" tIns="0" rIns="0" bIns="0" rtlCol="0" anchor="t">
            <a:spAutoFit/>
          </a:bodyPr>
          <a:lstStyle/>
          <a:p>
            <a:pPr algn="ctr">
              <a:lnSpc>
                <a:spcPts val="13999"/>
              </a:lnSpc>
            </a:pPr>
            <a:r>
              <a:rPr lang="en-US" sz="9999">
                <a:solidFill>
                  <a:srgbClr val="0D0F68"/>
                </a:solidFill>
                <a:latin typeface="Yeseva One Bold"/>
              </a:rPr>
              <a:t>Introduction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D0F68"/>
        </a:solidFill>
        <a:effectLst/>
      </p:bgPr>
    </p:bg>
    <p:spTree>
      <p:nvGrpSpPr>
        <p:cNvPr id="1" name=""/>
        <p:cNvGrpSpPr/>
        <p:nvPr/>
      </p:nvGrpSpPr>
      <p:grpSpPr>
        <a:xfrm>
          <a:off x="0" y="0"/>
          <a:ext cx="0" cy="0"/>
          <a:chOff x="0" y="0"/>
          <a:chExt cx="0" cy="0"/>
        </a:xfrm>
      </p:grpSpPr>
      <p:sp>
        <p:nvSpPr>
          <p:cNvPr id="2" name="Freeform 2"/>
          <p:cNvSpPr/>
          <p:nvPr/>
        </p:nvSpPr>
        <p:spPr>
          <a:xfrm>
            <a:off x="0" y="3006498"/>
            <a:ext cx="11540269" cy="7280502"/>
          </a:xfrm>
          <a:custGeom>
            <a:avLst/>
            <a:gdLst/>
            <a:ahLst/>
            <a:cxnLst/>
            <a:rect l="l" t="t" r="r" b="b"/>
            <a:pathLst>
              <a:path w="11540269" h="7280502">
                <a:moveTo>
                  <a:pt x="0" y="0"/>
                </a:moveTo>
                <a:lnTo>
                  <a:pt x="11540269" y="0"/>
                </a:lnTo>
                <a:lnTo>
                  <a:pt x="11540269" y="7280502"/>
                </a:lnTo>
                <a:lnTo>
                  <a:pt x="0" y="7280502"/>
                </a:lnTo>
                <a:lnTo>
                  <a:pt x="0" y="0"/>
                </a:lnTo>
                <a:close/>
              </a:path>
            </a:pathLst>
          </a:custGeom>
          <a:blipFill>
            <a:blip r:embed="rId2"/>
            <a:stretch>
              <a:fillRect r="-91"/>
            </a:stretch>
          </a:blipFill>
        </p:spPr>
      </p:sp>
      <p:sp>
        <p:nvSpPr>
          <p:cNvPr id="3" name="TextBox 3"/>
          <p:cNvSpPr txBox="1"/>
          <p:nvPr/>
        </p:nvSpPr>
        <p:spPr>
          <a:xfrm>
            <a:off x="660897" y="841375"/>
            <a:ext cx="7145417" cy="2144316"/>
          </a:xfrm>
          <a:prstGeom prst="rect">
            <a:avLst/>
          </a:prstGeom>
        </p:spPr>
        <p:txBody>
          <a:bodyPr lIns="0" tIns="0" rIns="0" bIns="0" rtlCol="0" anchor="t">
            <a:spAutoFit/>
          </a:bodyPr>
          <a:lstStyle/>
          <a:p>
            <a:pPr marL="0" lvl="0" indent="0">
              <a:lnSpc>
                <a:spcPts val="8296"/>
              </a:lnSpc>
            </a:pPr>
            <a:r>
              <a:rPr lang="en-US" sz="8296">
                <a:solidFill>
                  <a:srgbClr val="F3F6FA"/>
                </a:solidFill>
                <a:latin typeface="League Spartan Bold"/>
              </a:rPr>
              <a:t>Data Visualization</a:t>
            </a:r>
          </a:p>
        </p:txBody>
      </p:sp>
      <p:sp>
        <p:nvSpPr>
          <p:cNvPr id="4" name="TextBox 4"/>
          <p:cNvSpPr txBox="1"/>
          <p:nvPr/>
        </p:nvSpPr>
        <p:spPr>
          <a:xfrm>
            <a:off x="12504675" y="4872559"/>
            <a:ext cx="5193777" cy="3472180"/>
          </a:xfrm>
          <a:prstGeom prst="rect">
            <a:avLst/>
          </a:prstGeom>
        </p:spPr>
        <p:txBody>
          <a:bodyPr lIns="0" tIns="0" rIns="0" bIns="0" rtlCol="0" anchor="t">
            <a:spAutoFit/>
          </a:bodyPr>
          <a:lstStyle/>
          <a:p>
            <a:pPr marL="0" lvl="0" indent="0" algn="l">
              <a:lnSpc>
                <a:spcPts val="3919"/>
              </a:lnSpc>
              <a:spcBef>
                <a:spcPct val="0"/>
              </a:spcBef>
            </a:pPr>
            <a:r>
              <a:rPr lang="en-US" sz="2799">
                <a:solidFill>
                  <a:srgbClr val="F3F6FA"/>
                </a:solidFill>
                <a:latin typeface="Bernoru"/>
              </a:rPr>
              <a:t>The countplot appears to show the distribution of a categorical variable pop_rating, which has three possible values: "unpopular", "medium", and "popular".</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D0F68"/>
        </a:solidFill>
        <a:effectLst/>
      </p:bgPr>
    </p:bg>
    <p:spTree>
      <p:nvGrpSpPr>
        <p:cNvPr id="1" name=""/>
        <p:cNvGrpSpPr/>
        <p:nvPr/>
      </p:nvGrpSpPr>
      <p:grpSpPr>
        <a:xfrm>
          <a:off x="0" y="0"/>
          <a:ext cx="0" cy="0"/>
          <a:chOff x="0" y="0"/>
          <a:chExt cx="0" cy="0"/>
        </a:xfrm>
      </p:grpSpPr>
      <p:sp>
        <p:nvSpPr>
          <p:cNvPr id="2" name="Freeform 2"/>
          <p:cNvSpPr/>
          <p:nvPr/>
        </p:nvSpPr>
        <p:spPr>
          <a:xfrm>
            <a:off x="1251067" y="2857353"/>
            <a:ext cx="7816733" cy="7230225"/>
          </a:xfrm>
          <a:custGeom>
            <a:avLst/>
            <a:gdLst/>
            <a:ahLst/>
            <a:cxnLst/>
            <a:rect l="l" t="t" r="r" b="b"/>
            <a:pathLst>
              <a:path w="7816733" h="7230225">
                <a:moveTo>
                  <a:pt x="0" y="0"/>
                </a:moveTo>
                <a:lnTo>
                  <a:pt x="7816733" y="0"/>
                </a:lnTo>
                <a:lnTo>
                  <a:pt x="7816733" y="7230225"/>
                </a:lnTo>
                <a:lnTo>
                  <a:pt x="0" y="7230225"/>
                </a:lnTo>
                <a:lnTo>
                  <a:pt x="0" y="0"/>
                </a:lnTo>
                <a:close/>
              </a:path>
            </a:pathLst>
          </a:custGeom>
          <a:blipFill>
            <a:blip r:embed="rId2"/>
            <a:stretch>
              <a:fillRect/>
            </a:stretch>
          </a:blipFill>
        </p:spPr>
      </p:sp>
      <p:sp>
        <p:nvSpPr>
          <p:cNvPr id="3" name="Freeform 3"/>
          <p:cNvSpPr/>
          <p:nvPr/>
        </p:nvSpPr>
        <p:spPr>
          <a:xfrm>
            <a:off x="9220200" y="2857353"/>
            <a:ext cx="6584849" cy="7230225"/>
          </a:xfrm>
          <a:custGeom>
            <a:avLst/>
            <a:gdLst/>
            <a:ahLst/>
            <a:cxnLst/>
            <a:rect l="l" t="t" r="r" b="b"/>
            <a:pathLst>
              <a:path w="6584849" h="7230225">
                <a:moveTo>
                  <a:pt x="0" y="0"/>
                </a:moveTo>
                <a:lnTo>
                  <a:pt x="6584849" y="0"/>
                </a:lnTo>
                <a:lnTo>
                  <a:pt x="6584849" y="7230225"/>
                </a:lnTo>
                <a:lnTo>
                  <a:pt x="0" y="7230225"/>
                </a:lnTo>
                <a:lnTo>
                  <a:pt x="0" y="0"/>
                </a:lnTo>
                <a:close/>
              </a:path>
            </a:pathLst>
          </a:custGeom>
          <a:blipFill>
            <a:blip r:embed="rId3"/>
            <a:stretch>
              <a:fillRect/>
            </a:stretch>
          </a:blipFill>
        </p:spPr>
      </p:sp>
      <p:sp>
        <p:nvSpPr>
          <p:cNvPr id="4" name="TextBox 4"/>
          <p:cNvSpPr txBox="1"/>
          <p:nvPr/>
        </p:nvSpPr>
        <p:spPr>
          <a:xfrm>
            <a:off x="221744" y="274903"/>
            <a:ext cx="17037556" cy="2017527"/>
          </a:xfrm>
          <a:prstGeom prst="rect">
            <a:avLst/>
          </a:prstGeom>
        </p:spPr>
        <p:txBody>
          <a:bodyPr lIns="0" tIns="0" rIns="0" bIns="0" rtlCol="0" anchor="t">
            <a:spAutoFit/>
          </a:bodyPr>
          <a:lstStyle/>
          <a:p>
            <a:pPr marL="0" lvl="0" indent="0">
              <a:lnSpc>
                <a:spcPts val="9043"/>
              </a:lnSpc>
            </a:pPr>
            <a:r>
              <a:rPr lang="en-US" sz="5797">
                <a:solidFill>
                  <a:srgbClr val="F3F6FA"/>
                </a:solidFill>
                <a:latin typeface="League Spartan Bold"/>
              </a:rPr>
              <a:t>  Exploratory Data Analysis (EDA)</a:t>
            </a:r>
          </a:p>
          <a:p>
            <a:pPr marL="0" lvl="0" indent="0">
              <a:lnSpc>
                <a:spcPts val="7327"/>
              </a:lnSpc>
            </a:pPr>
            <a:r>
              <a:rPr lang="en-US" sz="4697">
                <a:solidFill>
                  <a:srgbClr val="F3F6FA"/>
                </a:solidFill>
                <a:latin typeface="League Spartan Bold"/>
              </a:rPr>
              <a:t>           The Relationship Between all the Features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D0F68"/>
        </a:solidFill>
        <a:effectLst/>
      </p:bgPr>
    </p:bg>
    <p:spTree>
      <p:nvGrpSpPr>
        <p:cNvPr id="1" name=""/>
        <p:cNvGrpSpPr/>
        <p:nvPr/>
      </p:nvGrpSpPr>
      <p:grpSpPr>
        <a:xfrm>
          <a:off x="0" y="0"/>
          <a:ext cx="0" cy="0"/>
          <a:chOff x="0" y="0"/>
          <a:chExt cx="0" cy="0"/>
        </a:xfrm>
      </p:grpSpPr>
      <p:sp>
        <p:nvSpPr>
          <p:cNvPr id="2" name="Freeform 2"/>
          <p:cNvSpPr/>
          <p:nvPr/>
        </p:nvSpPr>
        <p:spPr>
          <a:xfrm>
            <a:off x="5125932" y="161808"/>
            <a:ext cx="8036136" cy="2735852"/>
          </a:xfrm>
          <a:custGeom>
            <a:avLst/>
            <a:gdLst/>
            <a:ahLst/>
            <a:cxnLst/>
            <a:rect l="l" t="t" r="r" b="b"/>
            <a:pathLst>
              <a:path w="8036136" h="2735852">
                <a:moveTo>
                  <a:pt x="0" y="0"/>
                </a:moveTo>
                <a:lnTo>
                  <a:pt x="8036136" y="0"/>
                </a:lnTo>
                <a:lnTo>
                  <a:pt x="8036136" y="2735852"/>
                </a:lnTo>
                <a:lnTo>
                  <a:pt x="0" y="2735852"/>
                </a:lnTo>
                <a:lnTo>
                  <a:pt x="0" y="0"/>
                </a:lnTo>
                <a:close/>
              </a:path>
            </a:pathLst>
          </a:custGeom>
          <a:blipFill>
            <a:blip r:embed="rId2"/>
            <a:stretch>
              <a:fillRect/>
            </a:stretch>
          </a:blipFill>
        </p:spPr>
      </p:sp>
      <p:sp>
        <p:nvSpPr>
          <p:cNvPr id="3" name="Freeform 3"/>
          <p:cNvSpPr/>
          <p:nvPr/>
        </p:nvSpPr>
        <p:spPr>
          <a:xfrm>
            <a:off x="527217" y="3145310"/>
            <a:ext cx="5285762" cy="3333910"/>
          </a:xfrm>
          <a:custGeom>
            <a:avLst/>
            <a:gdLst/>
            <a:ahLst/>
            <a:cxnLst/>
            <a:rect l="l" t="t" r="r" b="b"/>
            <a:pathLst>
              <a:path w="5285762" h="3333910">
                <a:moveTo>
                  <a:pt x="0" y="0"/>
                </a:moveTo>
                <a:lnTo>
                  <a:pt x="5285762" y="0"/>
                </a:lnTo>
                <a:lnTo>
                  <a:pt x="5285762" y="3333909"/>
                </a:lnTo>
                <a:lnTo>
                  <a:pt x="0" y="3333909"/>
                </a:lnTo>
                <a:lnTo>
                  <a:pt x="0" y="0"/>
                </a:lnTo>
                <a:close/>
              </a:path>
            </a:pathLst>
          </a:custGeom>
          <a:blipFill>
            <a:blip r:embed="rId3"/>
            <a:stretch>
              <a:fillRect/>
            </a:stretch>
          </a:blipFill>
        </p:spPr>
      </p:sp>
      <p:sp>
        <p:nvSpPr>
          <p:cNvPr id="4" name="Freeform 4"/>
          <p:cNvSpPr/>
          <p:nvPr/>
        </p:nvSpPr>
        <p:spPr>
          <a:xfrm>
            <a:off x="6635839" y="3145310"/>
            <a:ext cx="5186082" cy="3333910"/>
          </a:xfrm>
          <a:custGeom>
            <a:avLst/>
            <a:gdLst/>
            <a:ahLst/>
            <a:cxnLst/>
            <a:rect l="l" t="t" r="r" b="b"/>
            <a:pathLst>
              <a:path w="5186082" h="3333910">
                <a:moveTo>
                  <a:pt x="0" y="0"/>
                </a:moveTo>
                <a:lnTo>
                  <a:pt x="5186081" y="0"/>
                </a:lnTo>
                <a:lnTo>
                  <a:pt x="5186081" y="3333909"/>
                </a:lnTo>
                <a:lnTo>
                  <a:pt x="0" y="3333909"/>
                </a:lnTo>
                <a:lnTo>
                  <a:pt x="0" y="0"/>
                </a:lnTo>
                <a:close/>
              </a:path>
            </a:pathLst>
          </a:custGeom>
          <a:blipFill>
            <a:blip r:embed="rId4"/>
            <a:stretch>
              <a:fillRect/>
            </a:stretch>
          </a:blipFill>
        </p:spPr>
      </p:sp>
      <p:sp>
        <p:nvSpPr>
          <p:cNvPr id="5" name="Freeform 5"/>
          <p:cNvSpPr/>
          <p:nvPr/>
        </p:nvSpPr>
        <p:spPr>
          <a:xfrm>
            <a:off x="12644780" y="3171460"/>
            <a:ext cx="5274141" cy="3349049"/>
          </a:xfrm>
          <a:custGeom>
            <a:avLst/>
            <a:gdLst/>
            <a:ahLst/>
            <a:cxnLst/>
            <a:rect l="l" t="t" r="r" b="b"/>
            <a:pathLst>
              <a:path w="5274141" h="3349049">
                <a:moveTo>
                  <a:pt x="0" y="0"/>
                </a:moveTo>
                <a:lnTo>
                  <a:pt x="5274141" y="0"/>
                </a:lnTo>
                <a:lnTo>
                  <a:pt x="5274141" y="3349049"/>
                </a:lnTo>
                <a:lnTo>
                  <a:pt x="0" y="3349049"/>
                </a:lnTo>
                <a:lnTo>
                  <a:pt x="0" y="0"/>
                </a:lnTo>
                <a:close/>
              </a:path>
            </a:pathLst>
          </a:custGeom>
          <a:blipFill>
            <a:blip r:embed="rId5"/>
            <a:stretch>
              <a:fillRect/>
            </a:stretch>
          </a:blipFill>
        </p:spPr>
      </p:sp>
      <p:sp>
        <p:nvSpPr>
          <p:cNvPr id="6" name="Freeform 6"/>
          <p:cNvSpPr/>
          <p:nvPr/>
        </p:nvSpPr>
        <p:spPr>
          <a:xfrm>
            <a:off x="3465337" y="6727635"/>
            <a:ext cx="5383388" cy="3401351"/>
          </a:xfrm>
          <a:custGeom>
            <a:avLst/>
            <a:gdLst/>
            <a:ahLst/>
            <a:cxnLst/>
            <a:rect l="l" t="t" r="r" b="b"/>
            <a:pathLst>
              <a:path w="5383388" h="3401351">
                <a:moveTo>
                  <a:pt x="0" y="0"/>
                </a:moveTo>
                <a:lnTo>
                  <a:pt x="5383388" y="0"/>
                </a:lnTo>
                <a:lnTo>
                  <a:pt x="5383388" y="3401351"/>
                </a:lnTo>
                <a:lnTo>
                  <a:pt x="0" y="3401351"/>
                </a:lnTo>
                <a:lnTo>
                  <a:pt x="0" y="0"/>
                </a:lnTo>
                <a:close/>
              </a:path>
            </a:pathLst>
          </a:custGeom>
          <a:blipFill>
            <a:blip r:embed="rId6"/>
            <a:stretch>
              <a:fillRect/>
            </a:stretch>
          </a:blipFill>
        </p:spPr>
      </p:sp>
      <p:sp>
        <p:nvSpPr>
          <p:cNvPr id="7" name="Freeform 7"/>
          <p:cNvSpPr/>
          <p:nvPr/>
        </p:nvSpPr>
        <p:spPr>
          <a:xfrm>
            <a:off x="9705615" y="6727635"/>
            <a:ext cx="5274141" cy="3319856"/>
          </a:xfrm>
          <a:custGeom>
            <a:avLst/>
            <a:gdLst/>
            <a:ahLst/>
            <a:cxnLst/>
            <a:rect l="l" t="t" r="r" b="b"/>
            <a:pathLst>
              <a:path w="5274141" h="3319856">
                <a:moveTo>
                  <a:pt x="0" y="0"/>
                </a:moveTo>
                <a:lnTo>
                  <a:pt x="5274141" y="0"/>
                </a:lnTo>
                <a:lnTo>
                  <a:pt x="5274141" y="3319856"/>
                </a:lnTo>
                <a:lnTo>
                  <a:pt x="0" y="3319856"/>
                </a:lnTo>
                <a:lnTo>
                  <a:pt x="0" y="0"/>
                </a:lnTo>
                <a:close/>
              </a:path>
            </a:pathLst>
          </a:custGeom>
          <a:blipFill>
            <a:blip r:embed="rId7"/>
            <a:stretch>
              <a:fillRect/>
            </a:stretch>
          </a:blipFill>
        </p:spPr>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D0F68"/>
        </a:solidFill>
        <a:effectLst/>
      </p:bgPr>
    </p:bg>
    <p:spTree>
      <p:nvGrpSpPr>
        <p:cNvPr id="1" name=""/>
        <p:cNvGrpSpPr/>
        <p:nvPr/>
      </p:nvGrpSpPr>
      <p:grpSpPr>
        <a:xfrm>
          <a:off x="0" y="0"/>
          <a:ext cx="0" cy="0"/>
          <a:chOff x="0" y="0"/>
          <a:chExt cx="0" cy="0"/>
        </a:xfrm>
      </p:grpSpPr>
      <p:sp>
        <p:nvSpPr>
          <p:cNvPr id="2" name="Freeform 2"/>
          <p:cNvSpPr/>
          <p:nvPr/>
        </p:nvSpPr>
        <p:spPr>
          <a:xfrm>
            <a:off x="1028700" y="1674784"/>
            <a:ext cx="9727597" cy="8280516"/>
          </a:xfrm>
          <a:custGeom>
            <a:avLst/>
            <a:gdLst/>
            <a:ahLst/>
            <a:cxnLst/>
            <a:rect l="l" t="t" r="r" b="b"/>
            <a:pathLst>
              <a:path w="9727597" h="8280516">
                <a:moveTo>
                  <a:pt x="0" y="0"/>
                </a:moveTo>
                <a:lnTo>
                  <a:pt x="9727597" y="0"/>
                </a:lnTo>
                <a:lnTo>
                  <a:pt x="9727597" y="8280517"/>
                </a:lnTo>
                <a:lnTo>
                  <a:pt x="0" y="8280517"/>
                </a:lnTo>
                <a:lnTo>
                  <a:pt x="0" y="0"/>
                </a:lnTo>
                <a:close/>
              </a:path>
            </a:pathLst>
          </a:custGeom>
          <a:blipFill>
            <a:blip r:embed="rId2"/>
            <a:stretch>
              <a:fillRect/>
            </a:stretch>
          </a:blipFill>
        </p:spPr>
      </p:sp>
      <p:sp>
        <p:nvSpPr>
          <p:cNvPr id="3" name="TextBox 3"/>
          <p:cNvSpPr txBox="1"/>
          <p:nvPr/>
        </p:nvSpPr>
        <p:spPr>
          <a:xfrm>
            <a:off x="507494" y="379678"/>
            <a:ext cx="17037556" cy="1068457"/>
          </a:xfrm>
          <a:prstGeom prst="rect">
            <a:avLst/>
          </a:prstGeom>
        </p:spPr>
        <p:txBody>
          <a:bodyPr lIns="0" tIns="0" rIns="0" bIns="0" rtlCol="0" anchor="t">
            <a:spAutoFit/>
          </a:bodyPr>
          <a:lstStyle/>
          <a:p>
            <a:pPr marL="0" lvl="0" indent="0">
              <a:lnSpc>
                <a:spcPts val="9043"/>
              </a:lnSpc>
            </a:pPr>
            <a:r>
              <a:rPr lang="en-US" sz="5797">
                <a:solidFill>
                  <a:srgbClr val="F3F6FA"/>
                </a:solidFill>
                <a:latin typeface="League Spartan Bold"/>
              </a:rPr>
              <a:t>Initialisation</a:t>
            </a:r>
          </a:p>
        </p:txBody>
      </p:sp>
      <p:sp>
        <p:nvSpPr>
          <p:cNvPr id="4" name="Freeform 4"/>
          <p:cNvSpPr/>
          <p:nvPr/>
        </p:nvSpPr>
        <p:spPr>
          <a:xfrm>
            <a:off x="11873653" y="1116436"/>
            <a:ext cx="5385647" cy="8838865"/>
          </a:xfrm>
          <a:custGeom>
            <a:avLst/>
            <a:gdLst/>
            <a:ahLst/>
            <a:cxnLst/>
            <a:rect l="l" t="t" r="r" b="b"/>
            <a:pathLst>
              <a:path w="5385647" h="8838865">
                <a:moveTo>
                  <a:pt x="0" y="0"/>
                </a:moveTo>
                <a:lnTo>
                  <a:pt x="5385647" y="0"/>
                </a:lnTo>
                <a:lnTo>
                  <a:pt x="5385647" y="8838865"/>
                </a:lnTo>
                <a:lnTo>
                  <a:pt x="0" y="8838865"/>
                </a:lnTo>
                <a:lnTo>
                  <a:pt x="0" y="0"/>
                </a:lnTo>
                <a:close/>
              </a:path>
            </a:pathLst>
          </a:custGeom>
          <a:blipFill>
            <a:blip r:embed="rId3"/>
            <a:stretch>
              <a:fillRect/>
            </a:stretch>
          </a:blipFill>
        </p:spPr>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D0F68"/>
        </a:solidFill>
        <a:effectLst/>
      </p:bgPr>
    </p:bg>
    <p:spTree>
      <p:nvGrpSpPr>
        <p:cNvPr id="1" name=""/>
        <p:cNvGrpSpPr/>
        <p:nvPr/>
      </p:nvGrpSpPr>
      <p:grpSpPr>
        <a:xfrm>
          <a:off x="0" y="0"/>
          <a:ext cx="0" cy="0"/>
          <a:chOff x="0" y="0"/>
          <a:chExt cx="0" cy="0"/>
        </a:xfrm>
      </p:grpSpPr>
      <p:sp>
        <p:nvSpPr>
          <p:cNvPr id="2" name="Freeform 2"/>
          <p:cNvSpPr/>
          <p:nvPr/>
        </p:nvSpPr>
        <p:spPr>
          <a:xfrm>
            <a:off x="507494" y="1980778"/>
            <a:ext cx="7696393" cy="2369065"/>
          </a:xfrm>
          <a:custGeom>
            <a:avLst/>
            <a:gdLst/>
            <a:ahLst/>
            <a:cxnLst/>
            <a:rect l="l" t="t" r="r" b="b"/>
            <a:pathLst>
              <a:path w="7696393" h="2369065">
                <a:moveTo>
                  <a:pt x="0" y="0"/>
                </a:moveTo>
                <a:lnTo>
                  <a:pt x="7696393" y="0"/>
                </a:lnTo>
                <a:lnTo>
                  <a:pt x="7696393" y="2369065"/>
                </a:lnTo>
                <a:lnTo>
                  <a:pt x="0" y="2369065"/>
                </a:lnTo>
                <a:lnTo>
                  <a:pt x="0" y="0"/>
                </a:lnTo>
                <a:close/>
              </a:path>
            </a:pathLst>
          </a:custGeom>
          <a:blipFill>
            <a:blip r:embed="rId2"/>
            <a:stretch>
              <a:fillRect/>
            </a:stretch>
          </a:blipFill>
        </p:spPr>
      </p:sp>
      <p:sp>
        <p:nvSpPr>
          <p:cNvPr id="3" name="Freeform 3"/>
          <p:cNvSpPr/>
          <p:nvPr/>
        </p:nvSpPr>
        <p:spPr>
          <a:xfrm>
            <a:off x="507494" y="4883243"/>
            <a:ext cx="8858010" cy="4862319"/>
          </a:xfrm>
          <a:custGeom>
            <a:avLst/>
            <a:gdLst/>
            <a:ahLst/>
            <a:cxnLst/>
            <a:rect l="l" t="t" r="r" b="b"/>
            <a:pathLst>
              <a:path w="8858010" h="4862319">
                <a:moveTo>
                  <a:pt x="0" y="0"/>
                </a:moveTo>
                <a:lnTo>
                  <a:pt x="8858010" y="0"/>
                </a:lnTo>
                <a:lnTo>
                  <a:pt x="8858010" y="4862318"/>
                </a:lnTo>
                <a:lnTo>
                  <a:pt x="0" y="4862318"/>
                </a:lnTo>
                <a:lnTo>
                  <a:pt x="0" y="0"/>
                </a:lnTo>
                <a:close/>
              </a:path>
            </a:pathLst>
          </a:custGeom>
          <a:blipFill>
            <a:blip r:embed="rId3"/>
            <a:stretch>
              <a:fillRect/>
            </a:stretch>
          </a:blipFill>
        </p:spPr>
      </p:sp>
      <p:sp>
        <p:nvSpPr>
          <p:cNvPr id="4" name="Freeform 4"/>
          <p:cNvSpPr/>
          <p:nvPr/>
        </p:nvSpPr>
        <p:spPr>
          <a:xfrm>
            <a:off x="9723645" y="3165310"/>
            <a:ext cx="8333644" cy="1053679"/>
          </a:xfrm>
          <a:custGeom>
            <a:avLst/>
            <a:gdLst/>
            <a:ahLst/>
            <a:cxnLst/>
            <a:rect l="l" t="t" r="r" b="b"/>
            <a:pathLst>
              <a:path w="8333644" h="1053679">
                <a:moveTo>
                  <a:pt x="0" y="0"/>
                </a:moveTo>
                <a:lnTo>
                  <a:pt x="8333644" y="0"/>
                </a:lnTo>
                <a:lnTo>
                  <a:pt x="8333644" y="1053679"/>
                </a:lnTo>
                <a:lnTo>
                  <a:pt x="0" y="1053679"/>
                </a:lnTo>
                <a:lnTo>
                  <a:pt x="0" y="0"/>
                </a:lnTo>
                <a:close/>
              </a:path>
            </a:pathLst>
          </a:custGeom>
          <a:blipFill>
            <a:blip r:embed="rId4"/>
            <a:stretch>
              <a:fillRect/>
            </a:stretch>
          </a:blipFill>
        </p:spPr>
      </p:sp>
      <p:sp>
        <p:nvSpPr>
          <p:cNvPr id="5" name="Freeform 5"/>
          <p:cNvSpPr/>
          <p:nvPr/>
        </p:nvSpPr>
        <p:spPr>
          <a:xfrm>
            <a:off x="9723645" y="4349843"/>
            <a:ext cx="8333644" cy="2340378"/>
          </a:xfrm>
          <a:custGeom>
            <a:avLst/>
            <a:gdLst/>
            <a:ahLst/>
            <a:cxnLst/>
            <a:rect l="l" t="t" r="r" b="b"/>
            <a:pathLst>
              <a:path w="8333644" h="2340378">
                <a:moveTo>
                  <a:pt x="0" y="0"/>
                </a:moveTo>
                <a:lnTo>
                  <a:pt x="8333644" y="0"/>
                </a:lnTo>
                <a:lnTo>
                  <a:pt x="8333644" y="2340378"/>
                </a:lnTo>
                <a:lnTo>
                  <a:pt x="0" y="2340378"/>
                </a:lnTo>
                <a:lnTo>
                  <a:pt x="0" y="0"/>
                </a:lnTo>
                <a:close/>
              </a:path>
            </a:pathLst>
          </a:custGeom>
          <a:blipFill>
            <a:blip r:embed="rId5"/>
            <a:stretch>
              <a:fillRect/>
            </a:stretch>
          </a:blipFill>
        </p:spPr>
      </p:sp>
      <p:sp>
        <p:nvSpPr>
          <p:cNvPr id="6" name="TextBox 6"/>
          <p:cNvSpPr txBox="1"/>
          <p:nvPr/>
        </p:nvSpPr>
        <p:spPr>
          <a:xfrm>
            <a:off x="507494" y="379678"/>
            <a:ext cx="17037556" cy="1068457"/>
          </a:xfrm>
          <a:prstGeom prst="rect">
            <a:avLst/>
          </a:prstGeom>
        </p:spPr>
        <p:txBody>
          <a:bodyPr lIns="0" tIns="0" rIns="0" bIns="0" rtlCol="0" anchor="t">
            <a:spAutoFit/>
          </a:bodyPr>
          <a:lstStyle/>
          <a:p>
            <a:pPr marL="0" lvl="0" indent="0">
              <a:lnSpc>
                <a:spcPts val="9043"/>
              </a:lnSpc>
            </a:pPr>
            <a:r>
              <a:rPr lang="en-US" sz="5797">
                <a:solidFill>
                  <a:srgbClr val="F3F6FA"/>
                </a:solidFill>
                <a:latin typeface="League Spartan Bold"/>
              </a:rPr>
              <a:t>Initialisation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D0F68"/>
        </a:solidFill>
        <a:effectLst/>
      </p:bgPr>
    </p:bg>
    <p:spTree>
      <p:nvGrpSpPr>
        <p:cNvPr id="1" name=""/>
        <p:cNvGrpSpPr/>
        <p:nvPr/>
      </p:nvGrpSpPr>
      <p:grpSpPr>
        <a:xfrm>
          <a:off x="0" y="0"/>
          <a:ext cx="0" cy="0"/>
          <a:chOff x="0" y="0"/>
          <a:chExt cx="0" cy="0"/>
        </a:xfrm>
      </p:grpSpPr>
      <p:grpSp>
        <p:nvGrpSpPr>
          <p:cNvPr id="2" name="Group 2"/>
          <p:cNvGrpSpPr/>
          <p:nvPr/>
        </p:nvGrpSpPr>
        <p:grpSpPr>
          <a:xfrm>
            <a:off x="8711035" y="3163353"/>
            <a:ext cx="9576965" cy="7123647"/>
            <a:chOff x="0" y="0"/>
            <a:chExt cx="8342478" cy="6205397"/>
          </a:xfrm>
        </p:grpSpPr>
        <p:sp>
          <p:nvSpPr>
            <p:cNvPr id="3" name="Freeform 3"/>
            <p:cNvSpPr/>
            <p:nvPr/>
          </p:nvSpPr>
          <p:spPr>
            <a:xfrm>
              <a:off x="0" y="0"/>
              <a:ext cx="8342478" cy="6205397"/>
            </a:xfrm>
            <a:custGeom>
              <a:avLst/>
              <a:gdLst/>
              <a:ahLst/>
              <a:cxnLst/>
              <a:rect l="l" t="t" r="r" b="b"/>
              <a:pathLst>
                <a:path w="8342478" h="6205397">
                  <a:moveTo>
                    <a:pt x="0" y="0"/>
                  </a:moveTo>
                  <a:lnTo>
                    <a:pt x="8342478" y="0"/>
                  </a:lnTo>
                  <a:lnTo>
                    <a:pt x="8342478" y="6205397"/>
                  </a:lnTo>
                  <a:lnTo>
                    <a:pt x="0" y="6205397"/>
                  </a:lnTo>
                  <a:close/>
                </a:path>
              </a:pathLst>
            </a:custGeom>
            <a:solidFill>
              <a:srgbClr val="C5E3F2"/>
            </a:solidFill>
          </p:spPr>
        </p:sp>
      </p:grpSp>
      <p:sp>
        <p:nvSpPr>
          <p:cNvPr id="4" name="Freeform 4"/>
          <p:cNvSpPr/>
          <p:nvPr/>
        </p:nvSpPr>
        <p:spPr>
          <a:xfrm flipV="1">
            <a:off x="0" y="-1559590"/>
            <a:ext cx="18288000" cy="4111700"/>
          </a:xfrm>
          <a:custGeom>
            <a:avLst/>
            <a:gdLst/>
            <a:ahLst/>
            <a:cxnLst/>
            <a:rect l="l" t="t" r="r" b="b"/>
            <a:pathLst>
              <a:path w="18288000" h="4111700">
                <a:moveTo>
                  <a:pt x="0" y="4111699"/>
                </a:moveTo>
                <a:lnTo>
                  <a:pt x="18288000" y="4111699"/>
                </a:lnTo>
                <a:lnTo>
                  <a:pt x="18288000" y="0"/>
                </a:lnTo>
                <a:lnTo>
                  <a:pt x="0" y="0"/>
                </a:lnTo>
                <a:lnTo>
                  <a:pt x="0" y="4111699"/>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sp>
      <p:sp>
        <p:nvSpPr>
          <p:cNvPr id="5" name="Freeform 5"/>
          <p:cNvSpPr/>
          <p:nvPr/>
        </p:nvSpPr>
        <p:spPr>
          <a:xfrm>
            <a:off x="0" y="3163353"/>
            <a:ext cx="11360516" cy="7123647"/>
          </a:xfrm>
          <a:custGeom>
            <a:avLst/>
            <a:gdLst/>
            <a:ahLst/>
            <a:cxnLst/>
            <a:rect l="l" t="t" r="r" b="b"/>
            <a:pathLst>
              <a:path w="11360516" h="7123647">
                <a:moveTo>
                  <a:pt x="0" y="0"/>
                </a:moveTo>
                <a:lnTo>
                  <a:pt x="11360516" y="0"/>
                </a:lnTo>
                <a:lnTo>
                  <a:pt x="11360516" y="7123647"/>
                </a:lnTo>
                <a:lnTo>
                  <a:pt x="0" y="7123647"/>
                </a:lnTo>
                <a:lnTo>
                  <a:pt x="0" y="0"/>
                </a:lnTo>
                <a:close/>
              </a:path>
            </a:pathLst>
          </a:custGeom>
          <a:blipFill>
            <a:blip r:embed="rId4"/>
            <a:stretch>
              <a:fillRect/>
            </a:stretch>
          </a:blipFill>
        </p:spPr>
      </p:sp>
      <p:sp>
        <p:nvSpPr>
          <p:cNvPr id="6" name="TextBox 6"/>
          <p:cNvSpPr txBox="1"/>
          <p:nvPr/>
        </p:nvSpPr>
        <p:spPr>
          <a:xfrm>
            <a:off x="1028700" y="1162050"/>
            <a:ext cx="9971614" cy="1076325"/>
          </a:xfrm>
          <a:prstGeom prst="rect">
            <a:avLst/>
          </a:prstGeom>
        </p:spPr>
        <p:txBody>
          <a:bodyPr lIns="0" tIns="0" rIns="0" bIns="0" rtlCol="0" anchor="t">
            <a:spAutoFit/>
          </a:bodyPr>
          <a:lstStyle/>
          <a:p>
            <a:pPr marL="0" lvl="0" indent="0">
              <a:lnSpc>
                <a:spcPts val="8498"/>
              </a:lnSpc>
            </a:pPr>
            <a:r>
              <a:rPr lang="en-US" sz="7081">
                <a:solidFill>
                  <a:srgbClr val="F3F6FA"/>
                </a:solidFill>
                <a:latin typeface="League Spartan Bold"/>
              </a:rPr>
              <a:t>Prediction Models</a:t>
            </a:r>
          </a:p>
        </p:txBody>
      </p:sp>
      <p:sp>
        <p:nvSpPr>
          <p:cNvPr id="7" name="TextBox 7"/>
          <p:cNvSpPr txBox="1"/>
          <p:nvPr/>
        </p:nvSpPr>
        <p:spPr>
          <a:xfrm>
            <a:off x="11967985" y="4862473"/>
            <a:ext cx="5847537" cy="3630157"/>
          </a:xfrm>
          <a:prstGeom prst="rect">
            <a:avLst/>
          </a:prstGeom>
        </p:spPr>
        <p:txBody>
          <a:bodyPr lIns="0" tIns="0" rIns="0" bIns="0" rtlCol="0" anchor="t">
            <a:spAutoFit/>
          </a:bodyPr>
          <a:lstStyle/>
          <a:p>
            <a:pPr>
              <a:lnSpc>
                <a:spcPts val="4830"/>
              </a:lnSpc>
            </a:pPr>
            <a:r>
              <a:rPr lang="en-US" sz="3220">
                <a:solidFill>
                  <a:srgbClr val="0D0F68"/>
                </a:solidFill>
                <a:latin typeface="Kollektif"/>
              </a:rPr>
              <a:t>Run_model is a function that takes a machine learning model and its algorithm name and trains it on a training and test dataset, making predictions and evaluating its performance.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D0F68"/>
        </a:solidFill>
        <a:effectLst/>
      </p:bgPr>
    </p:bg>
    <p:spTree>
      <p:nvGrpSpPr>
        <p:cNvPr id="1" name=""/>
        <p:cNvGrpSpPr/>
        <p:nvPr/>
      </p:nvGrpSpPr>
      <p:grpSpPr>
        <a:xfrm>
          <a:off x="0" y="0"/>
          <a:ext cx="0" cy="0"/>
          <a:chOff x="0" y="0"/>
          <a:chExt cx="0" cy="0"/>
        </a:xfrm>
      </p:grpSpPr>
      <p:grpSp>
        <p:nvGrpSpPr>
          <p:cNvPr id="2" name="Group 2"/>
          <p:cNvGrpSpPr/>
          <p:nvPr/>
        </p:nvGrpSpPr>
        <p:grpSpPr>
          <a:xfrm>
            <a:off x="8711035" y="3163353"/>
            <a:ext cx="9576965" cy="7123647"/>
            <a:chOff x="0" y="0"/>
            <a:chExt cx="8342478" cy="6205397"/>
          </a:xfrm>
        </p:grpSpPr>
        <p:sp>
          <p:nvSpPr>
            <p:cNvPr id="3" name="Freeform 3"/>
            <p:cNvSpPr/>
            <p:nvPr/>
          </p:nvSpPr>
          <p:spPr>
            <a:xfrm>
              <a:off x="0" y="0"/>
              <a:ext cx="8342478" cy="6205397"/>
            </a:xfrm>
            <a:custGeom>
              <a:avLst/>
              <a:gdLst/>
              <a:ahLst/>
              <a:cxnLst/>
              <a:rect l="l" t="t" r="r" b="b"/>
              <a:pathLst>
                <a:path w="8342478" h="6205397">
                  <a:moveTo>
                    <a:pt x="0" y="0"/>
                  </a:moveTo>
                  <a:lnTo>
                    <a:pt x="8342478" y="0"/>
                  </a:lnTo>
                  <a:lnTo>
                    <a:pt x="8342478" y="6205397"/>
                  </a:lnTo>
                  <a:lnTo>
                    <a:pt x="0" y="6205397"/>
                  </a:lnTo>
                  <a:close/>
                </a:path>
              </a:pathLst>
            </a:custGeom>
            <a:solidFill>
              <a:srgbClr val="C5E3F2"/>
            </a:solidFill>
          </p:spPr>
        </p:sp>
      </p:grpSp>
      <p:sp>
        <p:nvSpPr>
          <p:cNvPr id="4" name="Freeform 4"/>
          <p:cNvSpPr/>
          <p:nvPr/>
        </p:nvSpPr>
        <p:spPr>
          <a:xfrm flipV="1">
            <a:off x="0" y="-1559590"/>
            <a:ext cx="18288000" cy="4111700"/>
          </a:xfrm>
          <a:custGeom>
            <a:avLst/>
            <a:gdLst/>
            <a:ahLst/>
            <a:cxnLst/>
            <a:rect l="l" t="t" r="r" b="b"/>
            <a:pathLst>
              <a:path w="18288000" h="4111700">
                <a:moveTo>
                  <a:pt x="0" y="4111699"/>
                </a:moveTo>
                <a:lnTo>
                  <a:pt x="18288000" y="4111699"/>
                </a:lnTo>
                <a:lnTo>
                  <a:pt x="18288000" y="0"/>
                </a:lnTo>
                <a:lnTo>
                  <a:pt x="0" y="0"/>
                </a:lnTo>
                <a:lnTo>
                  <a:pt x="0" y="4111699"/>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sp>
      <p:sp>
        <p:nvSpPr>
          <p:cNvPr id="5" name="Freeform 5"/>
          <p:cNvSpPr/>
          <p:nvPr/>
        </p:nvSpPr>
        <p:spPr>
          <a:xfrm>
            <a:off x="0" y="3163353"/>
            <a:ext cx="11515948" cy="7123647"/>
          </a:xfrm>
          <a:custGeom>
            <a:avLst/>
            <a:gdLst/>
            <a:ahLst/>
            <a:cxnLst/>
            <a:rect l="l" t="t" r="r" b="b"/>
            <a:pathLst>
              <a:path w="11515948" h="7123647">
                <a:moveTo>
                  <a:pt x="0" y="0"/>
                </a:moveTo>
                <a:lnTo>
                  <a:pt x="11515948" y="0"/>
                </a:lnTo>
                <a:lnTo>
                  <a:pt x="11515948" y="7123647"/>
                </a:lnTo>
                <a:lnTo>
                  <a:pt x="0" y="7123647"/>
                </a:lnTo>
                <a:lnTo>
                  <a:pt x="0" y="0"/>
                </a:lnTo>
                <a:close/>
              </a:path>
            </a:pathLst>
          </a:custGeom>
          <a:blipFill>
            <a:blip r:embed="rId4"/>
            <a:stretch>
              <a:fillRect/>
            </a:stretch>
          </a:blipFill>
        </p:spPr>
      </p:sp>
      <p:sp>
        <p:nvSpPr>
          <p:cNvPr id="6" name="TextBox 6"/>
          <p:cNvSpPr txBox="1"/>
          <p:nvPr/>
        </p:nvSpPr>
        <p:spPr>
          <a:xfrm>
            <a:off x="694451" y="496259"/>
            <a:ext cx="9971614" cy="1924050"/>
          </a:xfrm>
          <a:prstGeom prst="rect">
            <a:avLst/>
          </a:prstGeom>
        </p:spPr>
        <p:txBody>
          <a:bodyPr lIns="0" tIns="0" rIns="0" bIns="0" rtlCol="0" anchor="t">
            <a:spAutoFit/>
          </a:bodyPr>
          <a:lstStyle/>
          <a:p>
            <a:pPr>
              <a:lnSpc>
                <a:spcPts val="8498"/>
              </a:lnSpc>
            </a:pPr>
            <a:r>
              <a:rPr lang="en-US" sz="7081">
                <a:solidFill>
                  <a:srgbClr val="F3F6FA"/>
                </a:solidFill>
                <a:latin typeface="League Spartan Bold"/>
              </a:rPr>
              <a:t>Prediction Models</a:t>
            </a:r>
          </a:p>
          <a:p>
            <a:pPr marL="0" lvl="0" indent="0">
              <a:lnSpc>
                <a:spcPts val="6698"/>
              </a:lnSpc>
            </a:pPr>
            <a:r>
              <a:rPr lang="en-US" sz="5581">
                <a:solidFill>
                  <a:srgbClr val="F3F6FA"/>
                </a:solidFill>
                <a:latin typeface="League Spartan Bold"/>
              </a:rPr>
              <a:t>         Decision Trees</a:t>
            </a:r>
          </a:p>
        </p:txBody>
      </p:sp>
      <p:sp>
        <p:nvSpPr>
          <p:cNvPr id="7" name="TextBox 7"/>
          <p:cNvSpPr txBox="1"/>
          <p:nvPr/>
        </p:nvSpPr>
        <p:spPr>
          <a:xfrm>
            <a:off x="11515948" y="3338473"/>
            <a:ext cx="6772052" cy="6678157"/>
          </a:xfrm>
          <a:prstGeom prst="rect">
            <a:avLst/>
          </a:prstGeom>
        </p:spPr>
        <p:txBody>
          <a:bodyPr lIns="0" tIns="0" rIns="0" bIns="0" rtlCol="0" anchor="t">
            <a:spAutoFit/>
          </a:bodyPr>
          <a:lstStyle/>
          <a:p>
            <a:pPr marL="695261" lvl="1" indent="-347630">
              <a:lnSpc>
                <a:spcPts val="4830"/>
              </a:lnSpc>
              <a:buFont typeface="Arial"/>
              <a:buChar char="•"/>
            </a:pPr>
            <a:r>
              <a:rPr lang="en-US" sz="3220">
                <a:solidFill>
                  <a:srgbClr val="0D0F68"/>
                </a:solidFill>
                <a:latin typeface="Kollektif"/>
              </a:rPr>
              <a:t>Execution of a simple decision tree classifier</a:t>
            </a:r>
          </a:p>
          <a:p>
            <a:pPr marL="695261" lvl="1" indent="-347630">
              <a:lnSpc>
                <a:spcPts val="4830"/>
              </a:lnSpc>
              <a:buFont typeface="Arial"/>
              <a:buChar char="•"/>
            </a:pPr>
            <a:r>
              <a:rPr lang="en-US" sz="3220">
                <a:solidFill>
                  <a:srgbClr val="0D0F68"/>
                </a:solidFill>
                <a:latin typeface="Kollektif"/>
              </a:rPr>
              <a:t>Accuracy on Test Set for Decision Tree = 0.74</a:t>
            </a:r>
          </a:p>
          <a:p>
            <a:pPr marL="695261" lvl="1" indent="-347630">
              <a:lnSpc>
                <a:spcPts val="4830"/>
              </a:lnSpc>
              <a:buFont typeface="Arial"/>
              <a:buChar char="•"/>
            </a:pPr>
            <a:r>
              <a:rPr lang="en-US" sz="3220">
                <a:solidFill>
                  <a:srgbClr val="0D0F68"/>
                </a:solidFill>
                <a:latin typeface="Kollektif"/>
              </a:rPr>
              <a:t>Precision, Recall, F1-Score, and Support</a:t>
            </a:r>
          </a:p>
          <a:p>
            <a:pPr marL="695261" lvl="1" indent="-347630">
              <a:lnSpc>
                <a:spcPts val="4830"/>
              </a:lnSpc>
              <a:buFont typeface="Arial"/>
              <a:buChar char="•"/>
            </a:pPr>
            <a:r>
              <a:rPr lang="en-US" sz="3220">
                <a:solidFill>
                  <a:srgbClr val="0D0F68"/>
                </a:solidFill>
                <a:latin typeface="Kollektif"/>
              </a:rPr>
              <a:t>Accuracy, Macro Average, and Weighted Average</a:t>
            </a:r>
          </a:p>
          <a:p>
            <a:pPr marL="695261" lvl="1" indent="-347630">
              <a:lnSpc>
                <a:spcPts val="4830"/>
              </a:lnSpc>
              <a:buFont typeface="Arial"/>
              <a:buChar char="•"/>
            </a:pPr>
            <a:r>
              <a:rPr lang="en-US" sz="3220">
                <a:solidFill>
                  <a:srgbClr val="0D0F68"/>
                </a:solidFill>
                <a:latin typeface="Kollektif"/>
              </a:rPr>
              <a:t>·Decision Tree: CrossVal Accuracy Mean: 0.74 and Standard Deviation: 0.00.</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D0F68"/>
        </a:solidFill>
        <a:effectLst/>
      </p:bgPr>
    </p:bg>
    <p:spTree>
      <p:nvGrpSpPr>
        <p:cNvPr id="1" name=""/>
        <p:cNvGrpSpPr/>
        <p:nvPr/>
      </p:nvGrpSpPr>
      <p:grpSpPr>
        <a:xfrm>
          <a:off x="0" y="0"/>
          <a:ext cx="0" cy="0"/>
          <a:chOff x="0" y="0"/>
          <a:chExt cx="0" cy="0"/>
        </a:xfrm>
      </p:grpSpPr>
      <p:grpSp>
        <p:nvGrpSpPr>
          <p:cNvPr id="2" name="Group 2"/>
          <p:cNvGrpSpPr/>
          <p:nvPr/>
        </p:nvGrpSpPr>
        <p:grpSpPr>
          <a:xfrm>
            <a:off x="6866031" y="3163353"/>
            <a:ext cx="11421969" cy="7123647"/>
            <a:chOff x="0" y="0"/>
            <a:chExt cx="9949657" cy="6205397"/>
          </a:xfrm>
        </p:grpSpPr>
        <p:sp>
          <p:nvSpPr>
            <p:cNvPr id="3" name="Freeform 3"/>
            <p:cNvSpPr/>
            <p:nvPr/>
          </p:nvSpPr>
          <p:spPr>
            <a:xfrm>
              <a:off x="0" y="0"/>
              <a:ext cx="9949657" cy="6205397"/>
            </a:xfrm>
            <a:custGeom>
              <a:avLst/>
              <a:gdLst/>
              <a:ahLst/>
              <a:cxnLst/>
              <a:rect l="l" t="t" r="r" b="b"/>
              <a:pathLst>
                <a:path w="9949657" h="6205397">
                  <a:moveTo>
                    <a:pt x="0" y="0"/>
                  </a:moveTo>
                  <a:lnTo>
                    <a:pt x="9949657" y="0"/>
                  </a:lnTo>
                  <a:lnTo>
                    <a:pt x="9949657" y="6205397"/>
                  </a:lnTo>
                  <a:lnTo>
                    <a:pt x="0" y="6205397"/>
                  </a:lnTo>
                  <a:close/>
                </a:path>
              </a:pathLst>
            </a:custGeom>
            <a:solidFill>
              <a:srgbClr val="C5E3F2"/>
            </a:solidFill>
          </p:spPr>
        </p:sp>
      </p:grpSp>
      <p:sp>
        <p:nvSpPr>
          <p:cNvPr id="4" name="Freeform 4"/>
          <p:cNvSpPr/>
          <p:nvPr/>
        </p:nvSpPr>
        <p:spPr>
          <a:xfrm flipV="1">
            <a:off x="0" y="-1559590"/>
            <a:ext cx="18288000" cy="4111700"/>
          </a:xfrm>
          <a:custGeom>
            <a:avLst/>
            <a:gdLst/>
            <a:ahLst/>
            <a:cxnLst/>
            <a:rect l="l" t="t" r="r" b="b"/>
            <a:pathLst>
              <a:path w="18288000" h="4111700">
                <a:moveTo>
                  <a:pt x="0" y="4111699"/>
                </a:moveTo>
                <a:lnTo>
                  <a:pt x="18288000" y="4111699"/>
                </a:lnTo>
                <a:lnTo>
                  <a:pt x="18288000" y="0"/>
                </a:lnTo>
                <a:lnTo>
                  <a:pt x="0" y="0"/>
                </a:lnTo>
                <a:lnTo>
                  <a:pt x="0" y="4111699"/>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sp>
      <p:sp>
        <p:nvSpPr>
          <p:cNvPr id="5" name="Freeform 5"/>
          <p:cNvSpPr/>
          <p:nvPr/>
        </p:nvSpPr>
        <p:spPr>
          <a:xfrm>
            <a:off x="0" y="3163353"/>
            <a:ext cx="6866031" cy="7123647"/>
          </a:xfrm>
          <a:custGeom>
            <a:avLst/>
            <a:gdLst/>
            <a:ahLst/>
            <a:cxnLst/>
            <a:rect l="l" t="t" r="r" b="b"/>
            <a:pathLst>
              <a:path w="6866031" h="7123647">
                <a:moveTo>
                  <a:pt x="0" y="0"/>
                </a:moveTo>
                <a:lnTo>
                  <a:pt x="6866031" y="0"/>
                </a:lnTo>
                <a:lnTo>
                  <a:pt x="6866031" y="7123647"/>
                </a:lnTo>
                <a:lnTo>
                  <a:pt x="0" y="7123647"/>
                </a:lnTo>
                <a:lnTo>
                  <a:pt x="0" y="0"/>
                </a:lnTo>
                <a:close/>
              </a:path>
            </a:pathLst>
          </a:custGeom>
          <a:blipFill>
            <a:blip r:embed="rId4"/>
            <a:stretch>
              <a:fillRect/>
            </a:stretch>
          </a:blipFill>
        </p:spPr>
      </p:sp>
      <p:sp>
        <p:nvSpPr>
          <p:cNvPr id="6" name="TextBox 6"/>
          <p:cNvSpPr txBox="1"/>
          <p:nvPr/>
        </p:nvSpPr>
        <p:spPr>
          <a:xfrm>
            <a:off x="694451" y="496259"/>
            <a:ext cx="9971614" cy="1924050"/>
          </a:xfrm>
          <a:prstGeom prst="rect">
            <a:avLst/>
          </a:prstGeom>
        </p:spPr>
        <p:txBody>
          <a:bodyPr lIns="0" tIns="0" rIns="0" bIns="0" rtlCol="0" anchor="t">
            <a:spAutoFit/>
          </a:bodyPr>
          <a:lstStyle/>
          <a:p>
            <a:pPr>
              <a:lnSpc>
                <a:spcPts val="8498"/>
              </a:lnSpc>
            </a:pPr>
            <a:r>
              <a:rPr lang="en-US" sz="7081">
                <a:solidFill>
                  <a:srgbClr val="F3F6FA"/>
                </a:solidFill>
                <a:latin typeface="League Spartan Bold"/>
              </a:rPr>
              <a:t>Prediction Models</a:t>
            </a:r>
          </a:p>
          <a:p>
            <a:pPr marL="0" lvl="0" indent="0">
              <a:lnSpc>
                <a:spcPts val="6698"/>
              </a:lnSpc>
            </a:pPr>
            <a:r>
              <a:rPr lang="en-US" sz="5581">
                <a:solidFill>
                  <a:srgbClr val="F3F6FA"/>
                </a:solidFill>
                <a:latin typeface="League Spartan Bold"/>
              </a:rPr>
              <a:t>         Decision Trees</a:t>
            </a:r>
          </a:p>
        </p:txBody>
      </p:sp>
      <p:sp>
        <p:nvSpPr>
          <p:cNvPr id="7" name="TextBox 7"/>
          <p:cNvSpPr txBox="1"/>
          <p:nvPr/>
        </p:nvSpPr>
        <p:spPr>
          <a:xfrm>
            <a:off x="7450695" y="4252873"/>
            <a:ext cx="10252641" cy="4849357"/>
          </a:xfrm>
          <a:prstGeom prst="rect">
            <a:avLst/>
          </a:prstGeom>
        </p:spPr>
        <p:txBody>
          <a:bodyPr lIns="0" tIns="0" rIns="0" bIns="0" rtlCol="0" anchor="t">
            <a:spAutoFit/>
          </a:bodyPr>
          <a:lstStyle/>
          <a:p>
            <a:pPr marL="695261" lvl="1" indent="-347630">
              <a:lnSpc>
                <a:spcPts val="4830"/>
              </a:lnSpc>
              <a:buFont typeface="Arial"/>
              <a:buChar char="•"/>
            </a:pPr>
            <a:r>
              <a:rPr lang="en-US" sz="3220">
                <a:solidFill>
                  <a:srgbClr val="0D0F68"/>
                </a:solidFill>
                <a:latin typeface="Kollektif"/>
              </a:rPr>
              <a:t>3729 correctly predicted, 286 false positives, and 132 false positives.</a:t>
            </a:r>
          </a:p>
          <a:p>
            <a:pPr marL="695261" lvl="1" indent="-347630">
              <a:lnSpc>
                <a:spcPts val="4830"/>
              </a:lnSpc>
              <a:buFont typeface="Arial"/>
              <a:buChar char="•"/>
            </a:pPr>
            <a:r>
              <a:rPr lang="en-US" sz="3220">
                <a:solidFill>
                  <a:srgbClr val="0D0F68"/>
                </a:solidFill>
                <a:latin typeface="Kollektif"/>
              </a:rPr>
              <a:t>The middle-left cell has 323 false negatives, the middle-middle cell has 2854 true positives, and the middle-right cell has 1161 false positives.</a:t>
            </a:r>
          </a:p>
          <a:p>
            <a:pPr marL="695261" lvl="1" indent="-347630">
              <a:lnSpc>
                <a:spcPts val="4830"/>
              </a:lnSpc>
              <a:buFont typeface="Arial"/>
              <a:buChar char="•"/>
            </a:pPr>
            <a:r>
              <a:rPr lang="en-US" sz="3220">
                <a:solidFill>
                  <a:srgbClr val="0D0F68"/>
                </a:solidFill>
                <a:latin typeface="Kollektif"/>
              </a:rPr>
              <a:t>128 in the bottom-left cell is false negative, 1115 in the bottom-middle cell is false negative, and 2626 in the bottom-right cell is true positive.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D0F68"/>
        </a:solidFill>
        <a:effectLst/>
      </p:bgPr>
    </p:bg>
    <p:spTree>
      <p:nvGrpSpPr>
        <p:cNvPr id="1" name=""/>
        <p:cNvGrpSpPr/>
        <p:nvPr/>
      </p:nvGrpSpPr>
      <p:grpSpPr>
        <a:xfrm>
          <a:off x="0" y="0"/>
          <a:ext cx="0" cy="0"/>
          <a:chOff x="0" y="0"/>
          <a:chExt cx="0" cy="0"/>
        </a:xfrm>
      </p:grpSpPr>
      <p:grpSp>
        <p:nvGrpSpPr>
          <p:cNvPr id="2" name="Group 2"/>
          <p:cNvGrpSpPr/>
          <p:nvPr/>
        </p:nvGrpSpPr>
        <p:grpSpPr>
          <a:xfrm>
            <a:off x="0" y="3163353"/>
            <a:ext cx="18288000" cy="7123647"/>
            <a:chOff x="0" y="0"/>
            <a:chExt cx="15930645" cy="6205397"/>
          </a:xfrm>
        </p:grpSpPr>
        <p:sp>
          <p:nvSpPr>
            <p:cNvPr id="3" name="Freeform 3"/>
            <p:cNvSpPr/>
            <p:nvPr/>
          </p:nvSpPr>
          <p:spPr>
            <a:xfrm>
              <a:off x="0" y="0"/>
              <a:ext cx="15930645" cy="6205397"/>
            </a:xfrm>
            <a:custGeom>
              <a:avLst/>
              <a:gdLst/>
              <a:ahLst/>
              <a:cxnLst/>
              <a:rect l="l" t="t" r="r" b="b"/>
              <a:pathLst>
                <a:path w="15930645" h="6205397">
                  <a:moveTo>
                    <a:pt x="0" y="0"/>
                  </a:moveTo>
                  <a:lnTo>
                    <a:pt x="15930645" y="0"/>
                  </a:lnTo>
                  <a:lnTo>
                    <a:pt x="15930645" y="6205397"/>
                  </a:lnTo>
                  <a:lnTo>
                    <a:pt x="0" y="6205397"/>
                  </a:lnTo>
                  <a:close/>
                </a:path>
              </a:pathLst>
            </a:custGeom>
            <a:solidFill>
              <a:srgbClr val="C5E3F2"/>
            </a:solidFill>
          </p:spPr>
        </p:sp>
      </p:grpSp>
      <p:sp>
        <p:nvSpPr>
          <p:cNvPr id="4" name="Freeform 4"/>
          <p:cNvSpPr/>
          <p:nvPr/>
        </p:nvSpPr>
        <p:spPr>
          <a:xfrm>
            <a:off x="0" y="1982566"/>
            <a:ext cx="18288000" cy="5143500"/>
          </a:xfrm>
          <a:custGeom>
            <a:avLst/>
            <a:gdLst/>
            <a:ahLst/>
            <a:cxnLst/>
            <a:rect l="l" t="t" r="r" b="b"/>
            <a:pathLst>
              <a:path w="18288000" h="5143500">
                <a:moveTo>
                  <a:pt x="0" y="0"/>
                </a:moveTo>
                <a:lnTo>
                  <a:pt x="18288000" y="0"/>
                </a:lnTo>
                <a:lnTo>
                  <a:pt x="18288000" y="5143500"/>
                </a:lnTo>
                <a:lnTo>
                  <a:pt x="0" y="5143500"/>
                </a:lnTo>
                <a:lnTo>
                  <a:pt x="0" y="0"/>
                </a:lnTo>
                <a:close/>
              </a:path>
            </a:pathLst>
          </a:custGeom>
          <a:blipFill>
            <a:blip r:embed="rId2"/>
            <a:stretch>
              <a:fillRect r="-195"/>
            </a:stretch>
          </a:blipFill>
        </p:spPr>
      </p:sp>
      <p:sp>
        <p:nvSpPr>
          <p:cNvPr id="5" name="TextBox 5"/>
          <p:cNvSpPr txBox="1"/>
          <p:nvPr/>
        </p:nvSpPr>
        <p:spPr>
          <a:xfrm>
            <a:off x="2057400" y="7782276"/>
            <a:ext cx="16230600" cy="1773556"/>
          </a:xfrm>
          <a:prstGeom prst="rect">
            <a:avLst/>
          </a:prstGeom>
        </p:spPr>
        <p:txBody>
          <a:bodyPr lIns="0" tIns="0" rIns="0" bIns="0" rtlCol="0" anchor="t">
            <a:spAutoFit/>
          </a:bodyPr>
          <a:lstStyle/>
          <a:p>
            <a:pPr marL="690874" lvl="1" indent="-345437">
              <a:lnSpc>
                <a:spcPts val="4799"/>
              </a:lnSpc>
              <a:buFont typeface="Arial"/>
              <a:buChar char="•"/>
            </a:pPr>
            <a:r>
              <a:rPr lang="en-US" sz="3199">
                <a:solidFill>
                  <a:srgbClr val="000000"/>
                </a:solidFill>
                <a:latin typeface="Kollektif"/>
              </a:rPr>
              <a:t>True positives = 3877, false positives = 260, and false positives = 10 </a:t>
            </a:r>
          </a:p>
          <a:p>
            <a:pPr marL="690874" lvl="1" indent="-345437">
              <a:lnSpc>
                <a:spcPts val="4799"/>
              </a:lnSpc>
              <a:buFont typeface="Arial"/>
              <a:buChar char="•"/>
            </a:pPr>
            <a:r>
              <a:rPr lang="en-US" sz="3199">
                <a:solidFill>
                  <a:srgbClr val="000000"/>
                </a:solidFill>
                <a:latin typeface="Kollektif"/>
              </a:rPr>
              <a:t>False negatives= 286, true positives= 2907, and false positives= 1145</a:t>
            </a:r>
          </a:p>
          <a:p>
            <a:pPr marL="690874" lvl="1" indent="-345437">
              <a:lnSpc>
                <a:spcPts val="4799"/>
              </a:lnSpc>
              <a:buFont typeface="Arial"/>
              <a:buChar char="•"/>
            </a:pPr>
            <a:r>
              <a:rPr lang="en-US" sz="3199">
                <a:solidFill>
                  <a:srgbClr val="000000"/>
                </a:solidFill>
                <a:latin typeface="Kollektif"/>
              </a:rPr>
              <a:t>False negatives= 126, false negatives=766, and true positives= 2977</a:t>
            </a:r>
          </a:p>
        </p:txBody>
      </p:sp>
      <p:sp>
        <p:nvSpPr>
          <p:cNvPr id="6" name="TextBox 6"/>
          <p:cNvSpPr txBox="1"/>
          <p:nvPr/>
        </p:nvSpPr>
        <p:spPr>
          <a:xfrm>
            <a:off x="514350" y="133350"/>
            <a:ext cx="12047603" cy="1543050"/>
          </a:xfrm>
          <a:prstGeom prst="rect">
            <a:avLst/>
          </a:prstGeom>
        </p:spPr>
        <p:txBody>
          <a:bodyPr lIns="0" tIns="0" rIns="0" bIns="0" rtlCol="0" anchor="t">
            <a:spAutoFit/>
          </a:bodyPr>
          <a:lstStyle/>
          <a:p>
            <a:pPr marL="0" lvl="0" indent="0">
              <a:lnSpc>
                <a:spcPts val="7408"/>
              </a:lnSpc>
              <a:spcBef>
                <a:spcPct val="0"/>
              </a:spcBef>
            </a:pPr>
            <a:r>
              <a:rPr lang="en-US" sz="6173">
                <a:solidFill>
                  <a:srgbClr val="F3F6FA"/>
                </a:solidFill>
                <a:latin typeface="League Spartan Bold"/>
              </a:rPr>
              <a:t>Prediction Models</a:t>
            </a:r>
          </a:p>
          <a:p>
            <a:pPr marL="0" lvl="0" indent="0">
              <a:lnSpc>
                <a:spcPts val="4768"/>
              </a:lnSpc>
              <a:spcBef>
                <a:spcPct val="0"/>
              </a:spcBef>
            </a:pPr>
            <a:r>
              <a:rPr lang="en-US" sz="3973">
                <a:solidFill>
                  <a:srgbClr val="F3F6FA"/>
                </a:solidFill>
                <a:latin typeface="League Spartan Bold"/>
              </a:rPr>
              <a:t>         Support Vector Machine(SVM) Classifier</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D0F68"/>
        </a:solidFill>
        <a:effectLst/>
      </p:bgPr>
    </p:bg>
    <p:spTree>
      <p:nvGrpSpPr>
        <p:cNvPr id="1" name=""/>
        <p:cNvGrpSpPr/>
        <p:nvPr/>
      </p:nvGrpSpPr>
      <p:grpSpPr>
        <a:xfrm>
          <a:off x="0" y="0"/>
          <a:ext cx="0" cy="0"/>
          <a:chOff x="0" y="0"/>
          <a:chExt cx="0" cy="0"/>
        </a:xfrm>
      </p:grpSpPr>
      <p:grpSp>
        <p:nvGrpSpPr>
          <p:cNvPr id="2" name="Group 2"/>
          <p:cNvGrpSpPr/>
          <p:nvPr/>
        </p:nvGrpSpPr>
        <p:grpSpPr>
          <a:xfrm>
            <a:off x="0" y="3163353"/>
            <a:ext cx="18288000" cy="7123647"/>
            <a:chOff x="0" y="0"/>
            <a:chExt cx="15930645" cy="6205397"/>
          </a:xfrm>
        </p:grpSpPr>
        <p:sp>
          <p:nvSpPr>
            <p:cNvPr id="3" name="Freeform 3"/>
            <p:cNvSpPr/>
            <p:nvPr/>
          </p:nvSpPr>
          <p:spPr>
            <a:xfrm>
              <a:off x="0" y="0"/>
              <a:ext cx="15930645" cy="6205397"/>
            </a:xfrm>
            <a:custGeom>
              <a:avLst/>
              <a:gdLst/>
              <a:ahLst/>
              <a:cxnLst/>
              <a:rect l="l" t="t" r="r" b="b"/>
              <a:pathLst>
                <a:path w="15930645" h="6205397">
                  <a:moveTo>
                    <a:pt x="0" y="0"/>
                  </a:moveTo>
                  <a:lnTo>
                    <a:pt x="15930645" y="0"/>
                  </a:lnTo>
                  <a:lnTo>
                    <a:pt x="15930645" y="6205397"/>
                  </a:lnTo>
                  <a:lnTo>
                    <a:pt x="0" y="6205397"/>
                  </a:lnTo>
                  <a:close/>
                </a:path>
              </a:pathLst>
            </a:custGeom>
            <a:solidFill>
              <a:srgbClr val="C5E3F2"/>
            </a:solidFill>
          </p:spPr>
        </p:sp>
      </p:grpSp>
      <p:sp>
        <p:nvSpPr>
          <p:cNvPr id="4" name="Freeform 4"/>
          <p:cNvSpPr/>
          <p:nvPr/>
        </p:nvSpPr>
        <p:spPr>
          <a:xfrm>
            <a:off x="0" y="3163353"/>
            <a:ext cx="18288000" cy="3966072"/>
          </a:xfrm>
          <a:custGeom>
            <a:avLst/>
            <a:gdLst/>
            <a:ahLst/>
            <a:cxnLst/>
            <a:rect l="l" t="t" r="r" b="b"/>
            <a:pathLst>
              <a:path w="18288000" h="3966072">
                <a:moveTo>
                  <a:pt x="0" y="0"/>
                </a:moveTo>
                <a:lnTo>
                  <a:pt x="18288000" y="0"/>
                </a:lnTo>
                <a:lnTo>
                  <a:pt x="18288000" y="3966072"/>
                </a:lnTo>
                <a:lnTo>
                  <a:pt x="0" y="3966072"/>
                </a:lnTo>
                <a:lnTo>
                  <a:pt x="0" y="0"/>
                </a:lnTo>
                <a:close/>
              </a:path>
            </a:pathLst>
          </a:custGeom>
          <a:blipFill>
            <a:blip r:embed="rId2"/>
            <a:stretch>
              <a:fillRect/>
            </a:stretch>
          </a:blipFill>
        </p:spPr>
      </p:sp>
      <p:sp>
        <p:nvSpPr>
          <p:cNvPr id="5" name="TextBox 5"/>
          <p:cNvSpPr txBox="1"/>
          <p:nvPr/>
        </p:nvSpPr>
        <p:spPr>
          <a:xfrm>
            <a:off x="2057400" y="7782276"/>
            <a:ext cx="16230600" cy="1773556"/>
          </a:xfrm>
          <a:prstGeom prst="rect">
            <a:avLst/>
          </a:prstGeom>
        </p:spPr>
        <p:txBody>
          <a:bodyPr lIns="0" tIns="0" rIns="0" bIns="0" rtlCol="0" anchor="t">
            <a:spAutoFit/>
          </a:bodyPr>
          <a:lstStyle/>
          <a:p>
            <a:pPr marL="690874" lvl="1" indent="-345437">
              <a:lnSpc>
                <a:spcPts val="4799"/>
              </a:lnSpc>
              <a:buFont typeface="Arial"/>
              <a:buChar char="•"/>
            </a:pPr>
            <a:r>
              <a:rPr lang="en-US" sz="3199">
                <a:solidFill>
                  <a:srgbClr val="000000"/>
                </a:solidFill>
                <a:latin typeface="Kollektif"/>
              </a:rPr>
              <a:t>True positives = 3816, false positives = 299, and false positives = 32</a:t>
            </a:r>
          </a:p>
          <a:p>
            <a:pPr marL="690874" lvl="1" indent="-345437">
              <a:lnSpc>
                <a:spcPts val="4799"/>
              </a:lnSpc>
              <a:buFont typeface="Arial"/>
              <a:buChar char="•"/>
            </a:pPr>
            <a:r>
              <a:rPr lang="en-US" sz="3199">
                <a:solidFill>
                  <a:srgbClr val="000000"/>
                </a:solidFill>
                <a:latin typeface="Kollektif"/>
              </a:rPr>
              <a:t>False negatives= 222, true positives= 3350, and false positives= 766</a:t>
            </a:r>
          </a:p>
          <a:p>
            <a:pPr marL="690874" lvl="1" indent="-345437">
              <a:lnSpc>
                <a:spcPts val="4799"/>
              </a:lnSpc>
              <a:buFont typeface="Arial"/>
              <a:buChar char="•"/>
            </a:pPr>
            <a:r>
              <a:rPr lang="en-US" sz="3199">
                <a:solidFill>
                  <a:srgbClr val="000000"/>
                </a:solidFill>
                <a:latin typeface="Kollektif"/>
              </a:rPr>
              <a:t>False negatives= 104, false negatives=1125, and true positives= 2640</a:t>
            </a:r>
          </a:p>
        </p:txBody>
      </p:sp>
      <p:sp>
        <p:nvSpPr>
          <p:cNvPr id="6" name="TextBox 6"/>
          <p:cNvSpPr txBox="1"/>
          <p:nvPr/>
        </p:nvSpPr>
        <p:spPr>
          <a:xfrm>
            <a:off x="746389" y="867828"/>
            <a:ext cx="12047603" cy="1543050"/>
          </a:xfrm>
          <a:prstGeom prst="rect">
            <a:avLst/>
          </a:prstGeom>
        </p:spPr>
        <p:txBody>
          <a:bodyPr lIns="0" tIns="0" rIns="0" bIns="0" rtlCol="0" anchor="t">
            <a:spAutoFit/>
          </a:bodyPr>
          <a:lstStyle/>
          <a:p>
            <a:pPr marL="0" lvl="0" indent="0">
              <a:lnSpc>
                <a:spcPts val="7408"/>
              </a:lnSpc>
              <a:spcBef>
                <a:spcPct val="0"/>
              </a:spcBef>
            </a:pPr>
            <a:r>
              <a:rPr lang="en-US" sz="6173">
                <a:solidFill>
                  <a:srgbClr val="F3F6FA"/>
                </a:solidFill>
                <a:latin typeface="League Spartan Bold"/>
              </a:rPr>
              <a:t>Prediction Models</a:t>
            </a:r>
          </a:p>
          <a:p>
            <a:pPr marL="0" lvl="0" indent="0">
              <a:lnSpc>
                <a:spcPts val="4768"/>
              </a:lnSpc>
              <a:spcBef>
                <a:spcPct val="0"/>
              </a:spcBef>
            </a:pPr>
            <a:r>
              <a:rPr lang="en-US" sz="3973">
                <a:solidFill>
                  <a:srgbClr val="F3F6FA"/>
                </a:solidFill>
                <a:latin typeface="League Spartan Bold"/>
              </a:rPr>
              <a:t>         K-Nearest Neighbor (KNN) Classifier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9144000" y="0"/>
            <a:ext cx="10308563" cy="10308563"/>
            <a:chOff x="0" y="0"/>
            <a:chExt cx="6350000" cy="6350000"/>
          </a:xfrm>
        </p:grpSpPr>
        <p:sp>
          <p:nvSpPr>
            <p:cNvPr id="3" name="Freeform 3"/>
            <p:cNvSpPr/>
            <p:nvPr/>
          </p:nvSpPr>
          <p:spPr>
            <a:xfrm>
              <a:off x="-95377" y="-95377"/>
              <a:ext cx="6540754" cy="6540754"/>
            </a:xfrm>
            <a:custGeom>
              <a:avLst/>
              <a:gdLst/>
              <a:ahLst/>
              <a:cxnLst/>
              <a:rect l="l" t="t" r="r" b="b"/>
              <a:pathLst>
                <a:path w="6540754" h="6540754">
                  <a:moveTo>
                    <a:pt x="6540754" y="0"/>
                  </a:moveTo>
                  <a:lnTo>
                    <a:pt x="0" y="6540754"/>
                  </a:lnTo>
                  <a:lnTo>
                    <a:pt x="6540754" y="6540754"/>
                  </a:lnTo>
                  <a:close/>
                </a:path>
              </a:pathLst>
            </a:custGeom>
            <a:blipFill>
              <a:blip r:embed="rId2"/>
              <a:stretch>
                <a:fillRect r="-49999"/>
              </a:stretch>
            </a:blipFill>
          </p:spPr>
        </p:sp>
      </p:grpSp>
      <p:sp>
        <p:nvSpPr>
          <p:cNvPr id="4" name="Freeform 4"/>
          <p:cNvSpPr/>
          <p:nvPr/>
        </p:nvSpPr>
        <p:spPr>
          <a:xfrm rot="5400000" flipH="1" flipV="1">
            <a:off x="11208602" y="-4395217"/>
            <a:ext cx="5375133" cy="8472926"/>
          </a:xfrm>
          <a:custGeom>
            <a:avLst/>
            <a:gdLst/>
            <a:ahLst/>
            <a:cxnLst/>
            <a:rect l="l" t="t" r="r" b="b"/>
            <a:pathLst>
              <a:path w="5375133" h="8472926">
                <a:moveTo>
                  <a:pt x="5375133" y="8472925"/>
                </a:moveTo>
                <a:lnTo>
                  <a:pt x="0" y="8472925"/>
                </a:lnTo>
                <a:lnTo>
                  <a:pt x="0" y="0"/>
                </a:lnTo>
                <a:lnTo>
                  <a:pt x="5375133" y="0"/>
                </a:lnTo>
                <a:lnTo>
                  <a:pt x="5375133" y="8472925"/>
                </a:lnTo>
                <a:close/>
              </a:path>
            </a:pathLst>
          </a:custGeom>
          <a:blipFill>
            <a:blip r:embed="rId3">
              <a:extLst>
                <a:ext uri="{96DAC541-7B7A-43D3-8B79-37D633B846F1}">
                  <asvg:svgBlip xmlns:asvg="http://schemas.microsoft.com/office/drawing/2016/SVG/main" r:embed="rId4"/>
                </a:ext>
              </a:extLst>
            </a:blip>
            <a:stretch>
              <a:fillRect r="-61881"/>
            </a:stretch>
          </a:blipFill>
        </p:spPr>
      </p:sp>
      <p:sp>
        <p:nvSpPr>
          <p:cNvPr id="5" name="Freeform 5"/>
          <p:cNvSpPr/>
          <p:nvPr/>
        </p:nvSpPr>
        <p:spPr>
          <a:xfrm rot="5400000">
            <a:off x="-2126549" y="5719717"/>
            <a:ext cx="4632681" cy="5258396"/>
          </a:xfrm>
          <a:custGeom>
            <a:avLst/>
            <a:gdLst/>
            <a:ahLst/>
            <a:cxnLst/>
            <a:rect l="l" t="t" r="r" b="b"/>
            <a:pathLst>
              <a:path w="4632681" h="5258396">
                <a:moveTo>
                  <a:pt x="0" y="0"/>
                </a:moveTo>
                <a:lnTo>
                  <a:pt x="4632680" y="0"/>
                </a:lnTo>
                <a:lnTo>
                  <a:pt x="4632680" y="5258396"/>
                </a:lnTo>
                <a:lnTo>
                  <a:pt x="0" y="5258396"/>
                </a:lnTo>
                <a:lnTo>
                  <a:pt x="0" y="0"/>
                </a:lnTo>
                <a:close/>
              </a:path>
            </a:pathLst>
          </a:custGeom>
          <a:blipFill>
            <a:blip r:embed="rId5">
              <a:alphaModFix amt="48000"/>
              <a:extLst>
                <a:ext uri="{96DAC541-7B7A-43D3-8B79-37D633B846F1}">
                  <asvg:svgBlip xmlns:asvg="http://schemas.microsoft.com/office/drawing/2016/SVG/main" r:embed="rId6"/>
                </a:ext>
              </a:extLst>
            </a:blip>
            <a:stretch>
              <a:fillRect r="-43679"/>
            </a:stretch>
          </a:blipFill>
        </p:spPr>
      </p:sp>
      <p:grpSp>
        <p:nvGrpSpPr>
          <p:cNvPr id="6" name="Group 6"/>
          <p:cNvGrpSpPr/>
          <p:nvPr/>
        </p:nvGrpSpPr>
        <p:grpSpPr>
          <a:xfrm rot="-5845962">
            <a:off x="2694164" y="5655333"/>
            <a:ext cx="3720768" cy="12187601"/>
            <a:chOff x="0" y="0"/>
            <a:chExt cx="979955" cy="3209903"/>
          </a:xfrm>
        </p:grpSpPr>
        <p:sp>
          <p:nvSpPr>
            <p:cNvPr id="7" name="Freeform 7"/>
            <p:cNvSpPr/>
            <p:nvPr/>
          </p:nvSpPr>
          <p:spPr>
            <a:xfrm>
              <a:off x="0" y="0"/>
              <a:ext cx="979955" cy="3209903"/>
            </a:xfrm>
            <a:custGeom>
              <a:avLst/>
              <a:gdLst/>
              <a:ahLst/>
              <a:cxnLst/>
              <a:rect l="l" t="t" r="r" b="b"/>
              <a:pathLst>
                <a:path w="979955" h="3209903">
                  <a:moveTo>
                    <a:pt x="0" y="0"/>
                  </a:moveTo>
                  <a:lnTo>
                    <a:pt x="979955" y="0"/>
                  </a:lnTo>
                  <a:lnTo>
                    <a:pt x="979955" y="3209903"/>
                  </a:lnTo>
                  <a:lnTo>
                    <a:pt x="0" y="3209903"/>
                  </a:lnTo>
                  <a:close/>
                </a:path>
              </a:pathLst>
            </a:custGeom>
            <a:solidFill>
              <a:srgbClr val="1D4656"/>
            </a:solidFill>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028700" y="866775"/>
            <a:ext cx="8971636" cy="1409821"/>
          </a:xfrm>
          <a:prstGeom prst="rect">
            <a:avLst/>
          </a:prstGeom>
        </p:spPr>
        <p:txBody>
          <a:bodyPr lIns="0" tIns="0" rIns="0" bIns="0" rtlCol="0" anchor="t">
            <a:spAutoFit/>
          </a:bodyPr>
          <a:lstStyle/>
          <a:p>
            <a:pPr>
              <a:lnSpc>
                <a:spcPts val="11536"/>
              </a:lnSpc>
            </a:pPr>
            <a:r>
              <a:rPr lang="en-US" sz="8240">
                <a:solidFill>
                  <a:srgbClr val="0B1320"/>
                </a:solidFill>
                <a:latin typeface="League Spartan Bold"/>
              </a:rPr>
              <a:t>Introduction</a:t>
            </a:r>
          </a:p>
        </p:txBody>
      </p:sp>
      <p:sp>
        <p:nvSpPr>
          <p:cNvPr id="10" name="TextBox 10"/>
          <p:cNvSpPr txBox="1"/>
          <p:nvPr/>
        </p:nvSpPr>
        <p:spPr>
          <a:xfrm>
            <a:off x="757987" y="2524734"/>
            <a:ext cx="10678177" cy="5116220"/>
          </a:xfrm>
          <a:prstGeom prst="rect">
            <a:avLst/>
          </a:prstGeom>
        </p:spPr>
        <p:txBody>
          <a:bodyPr lIns="0" tIns="0" rIns="0" bIns="0" rtlCol="0" anchor="t">
            <a:spAutoFit/>
          </a:bodyPr>
          <a:lstStyle/>
          <a:p>
            <a:pPr marL="498729" lvl="1" indent="-249365" algn="just">
              <a:lnSpc>
                <a:spcPts val="4111"/>
              </a:lnSpc>
              <a:buFont typeface="Arial"/>
              <a:buChar char="•"/>
            </a:pPr>
            <a:r>
              <a:rPr lang="en-US" sz="2310">
                <a:solidFill>
                  <a:srgbClr val="1C3F60"/>
                </a:solidFill>
                <a:latin typeface="Kollektif"/>
              </a:rPr>
              <a:t>Business intelligence is an important component of successful enterprises, enabling businesses to make data-driven decisions by leveraging large amounts of data. Data mining is an important approach to this, enabling businesses to find useful patterns and trends.</a:t>
            </a:r>
          </a:p>
          <a:p>
            <a:pPr algn="just">
              <a:lnSpc>
                <a:spcPts val="4111"/>
              </a:lnSpc>
            </a:pPr>
            <a:endParaRPr lang="en-US" sz="2310">
              <a:solidFill>
                <a:srgbClr val="1C3F60"/>
              </a:solidFill>
              <a:latin typeface="Kollektif"/>
            </a:endParaRPr>
          </a:p>
          <a:p>
            <a:pPr marL="498729" lvl="1" indent="-249365" algn="just">
              <a:lnSpc>
                <a:spcPts val="4111"/>
              </a:lnSpc>
              <a:buFont typeface="Arial"/>
              <a:buChar char="•"/>
            </a:pPr>
            <a:r>
              <a:rPr lang="en-US" sz="2310">
                <a:solidFill>
                  <a:srgbClr val="1C3F60"/>
                </a:solidFill>
                <a:latin typeface="Kollektif"/>
              </a:rPr>
              <a:t>This study explores the relationship between song features and their popularity levels, using machine learning techniques to develop a predictive model. It has the potential to revolutionize the music industry by improving recommendation systems, providing insights to artists and record labels, and showcasing the power of data-driven decision making.</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D0F68"/>
        </a:solidFill>
        <a:effectLst/>
      </p:bgPr>
    </p:bg>
    <p:spTree>
      <p:nvGrpSpPr>
        <p:cNvPr id="1" name=""/>
        <p:cNvGrpSpPr/>
        <p:nvPr/>
      </p:nvGrpSpPr>
      <p:grpSpPr>
        <a:xfrm>
          <a:off x="0" y="0"/>
          <a:ext cx="0" cy="0"/>
          <a:chOff x="0" y="0"/>
          <a:chExt cx="0" cy="0"/>
        </a:xfrm>
      </p:grpSpPr>
      <p:grpSp>
        <p:nvGrpSpPr>
          <p:cNvPr id="2" name="Group 2"/>
          <p:cNvGrpSpPr/>
          <p:nvPr/>
        </p:nvGrpSpPr>
        <p:grpSpPr>
          <a:xfrm>
            <a:off x="0" y="3163353"/>
            <a:ext cx="18288000" cy="7123647"/>
            <a:chOff x="0" y="0"/>
            <a:chExt cx="15930645" cy="6205397"/>
          </a:xfrm>
        </p:grpSpPr>
        <p:sp>
          <p:nvSpPr>
            <p:cNvPr id="3" name="Freeform 3"/>
            <p:cNvSpPr/>
            <p:nvPr/>
          </p:nvSpPr>
          <p:spPr>
            <a:xfrm>
              <a:off x="0" y="0"/>
              <a:ext cx="15930645" cy="6205397"/>
            </a:xfrm>
            <a:custGeom>
              <a:avLst/>
              <a:gdLst/>
              <a:ahLst/>
              <a:cxnLst/>
              <a:rect l="l" t="t" r="r" b="b"/>
              <a:pathLst>
                <a:path w="15930645" h="6205397">
                  <a:moveTo>
                    <a:pt x="0" y="0"/>
                  </a:moveTo>
                  <a:lnTo>
                    <a:pt x="15930645" y="0"/>
                  </a:lnTo>
                  <a:lnTo>
                    <a:pt x="15930645" y="6205397"/>
                  </a:lnTo>
                  <a:lnTo>
                    <a:pt x="0" y="6205397"/>
                  </a:lnTo>
                  <a:close/>
                </a:path>
              </a:pathLst>
            </a:custGeom>
            <a:solidFill>
              <a:srgbClr val="C5E3F2"/>
            </a:solidFill>
          </p:spPr>
        </p:sp>
      </p:grpSp>
      <p:sp>
        <p:nvSpPr>
          <p:cNvPr id="4" name="Freeform 4"/>
          <p:cNvSpPr/>
          <p:nvPr/>
        </p:nvSpPr>
        <p:spPr>
          <a:xfrm>
            <a:off x="0" y="3163353"/>
            <a:ext cx="18288000" cy="3814075"/>
          </a:xfrm>
          <a:custGeom>
            <a:avLst/>
            <a:gdLst/>
            <a:ahLst/>
            <a:cxnLst/>
            <a:rect l="l" t="t" r="r" b="b"/>
            <a:pathLst>
              <a:path w="18288000" h="3814075">
                <a:moveTo>
                  <a:pt x="0" y="0"/>
                </a:moveTo>
                <a:lnTo>
                  <a:pt x="18288000" y="0"/>
                </a:lnTo>
                <a:lnTo>
                  <a:pt x="18288000" y="3814075"/>
                </a:lnTo>
                <a:lnTo>
                  <a:pt x="0" y="3814075"/>
                </a:lnTo>
                <a:lnTo>
                  <a:pt x="0" y="0"/>
                </a:lnTo>
                <a:close/>
              </a:path>
            </a:pathLst>
          </a:custGeom>
          <a:blipFill>
            <a:blip r:embed="rId2"/>
            <a:stretch>
              <a:fillRect/>
            </a:stretch>
          </a:blipFill>
        </p:spPr>
      </p:sp>
      <p:sp>
        <p:nvSpPr>
          <p:cNvPr id="5" name="TextBox 5"/>
          <p:cNvSpPr txBox="1"/>
          <p:nvPr/>
        </p:nvSpPr>
        <p:spPr>
          <a:xfrm>
            <a:off x="2057400" y="7782276"/>
            <a:ext cx="16230600" cy="1773556"/>
          </a:xfrm>
          <a:prstGeom prst="rect">
            <a:avLst/>
          </a:prstGeom>
        </p:spPr>
        <p:txBody>
          <a:bodyPr lIns="0" tIns="0" rIns="0" bIns="0" rtlCol="0" anchor="t">
            <a:spAutoFit/>
          </a:bodyPr>
          <a:lstStyle/>
          <a:p>
            <a:pPr marL="690874" lvl="1" indent="-345437">
              <a:lnSpc>
                <a:spcPts val="4799"/>
              </a:lnSpc>
              <a:buFont typeface="Arial"/>
              <a:buChar char="•"/>
            </a:pPr>
            <a:r>
              <a:rPr lang="en-US" sz="3199">
                <a:solidFill>
                  <a:srgbClr val="000000"/>
                </a:solidFill>
                <a:latin typeface="Kollektif"/>
              </a:rPr>
              <a:t>True positives = 2847, false positives = 730, and false positives = 570</a:t>
            </a:r>
          </a:p>
          <a:p>
            <a:pPr marL="690874" lvl="1" indent="-345437">
              <a:lnSpc>
                <a:spcPts val="4799"/>
              </a:lnSpc>
              <a:buFont typeface="Arial"/>
              <a:buChar char="•"/>
            </a:pPr>
            <a:r>
              <a:rPr lang="en-US" sz="3199">
                <a:solidFill>
                  <a:srgbClr val="000000"/>
                </a:solidFill>
                <a:latin typeface="Kollektif"/>
              </a:rPr>
              <a:t>False negatives= 1018, true positives= 1785, and false positives= 1535</a:t>
            </a:r>
          </a:p>
          <a:p>
            <a:pPr marL="690874" lvl="1" indent="-345437">
              <a:lnSpc>
                <a:spcPts val="4799"/>
              </a:lnSpc>
              <a:buFont typeface="Arial"/>
              <a:buChar char="•"/>
            </a:pPr>
            <a:r>
              <a:rPr lang="en-US" sz="3199">
                <a:solidFill>
                  <a:srgbClr val="000000"/>
                </a:solidFill>
                <a:latin typeface="Kollektif"/>
              </a:rPr>
              <a:t>False negatives= 439, false negatives=944, and true positives= 2486</a:t>
            </a:r>
          </a:p>
        </p:txBody>
      </p:sp>
      <p:sp>
        <p:nvSpPr>
          <p:cNvPr id="6" name="TextBox 6"/>
          <p:cNvSpPr txBox="1"/>
          <p:nvPr/>
        </p:nvSpPr>
        <p:spPr>
          <a:xfrm>
            <a:off x="746389" y="867828"/>
            <a:ext cx="12047603" cy="1543050"/>
          </a:xfrm>
          <a:prstGeom prst="rect">
            <a:avLst/>
          </a:prstGeom>
        </p:spPr>
        <p:txBody>
          <a:bodyPr lIns="0" tIns="0" rIns="0" bIns="0" rtlCol="0" anchor="t">
            <a:spAutoFit/>
          </a:bodyPr>
          <a:lstStyle/>
          <a:p>
            <a:pPr marL="0" lvl="0" indent="0">
              <a:lnSpc>
                <a:spcPts val="7408"/>
              </a:lnSpc>
              <a:spcBef>
                <a:spcPct val="0"/>
              </a:spcBef>
            </a:pPr>
            <a:r>
              <a:rPr lang="en-US" sz="6173">
                <a:solidFill>
                  <a:srgbClr val="F3F6FA"/>
                </a:solidFill>
                <a:latin typeface="League Spartan Bold"/>
              </a:rPr>
              <a:t>Prediction Models</a:t>
            </a:r>
          </a:p>
          <a:p>
            <a:pPr marL="0" lvl="0" indent="0">
              <a:lnSpc>
                <a:spcPts val="4768"/>
              </a:lnSpc>
              <a:spcBef>
                <a:spcPct val="0"/>
              </a:spcBef>
            </a:pPr>
            <a:r>
              <a:rPr lang="en-US" sz="3973">
                <a:solidFill>
                  <a:srgbClr val="F3F6FA"/>
                </a:solidFill>
                <a:latin typeface="League Spartan Bold"/>
              </a:rPr>
              <a:t>         Logistic Regression</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D0F68"/>
        </a:solidFill>
        <a:effectLst/>
      </p:bgPr>
    </p:bg>
    <p:spTree>
      <p:nvGrpSpPr>
        <p:cNvPr id="1" name=""/>
        <p:cNvGrpSpPr/>
        <p:nvPr/>
      </p:nvGrpSpPr>
      <p:grpSpPr>
        <a:xfrm>
          <a:off x="0" y="0"/>
          <a:ext cx="0" cy="0"/>
          <a:chOff x="0" y="0"/>
          <a:chExt cx="0" cy="0"/>
        </a:xfrm>
      </p:grpSpPr>
      <p:grpSp>
        <p:nvGrpSpPr>
          <p:cNvPr id="2" name="Group 2"/>
          <p:cNvGrpSpPr/>
          <p:nvPr/>
        </p:nvGrpSpPr>
        <p:grpSpPr>
          <a:xfrm>
            <a:off x="0" y="3163353"/>
            <a:ext cx="18288000" cy="7123647"/>
            <a:chOff x="0" y="0"/>
            <a:chExt cx="15930645" cy="6205397"/>
          </a:xfrm>
        </p:grpSpPr>
        <p:sp>
          <p:nvSpPr>
            <p:cNvPr id="3" name="Freeform 3"/>
            <p:cNvSpPr/>
            <p:nvPr/>
          </p:nvSpPr>
          <p:spPr>
            <a:xfrm>
              <a:off x="0" y="0"/>
              <a:ext cx="15930645" cy="6205397"/>
            </a:xfrm>
            <a:custGeom>
              <a:avLst/>
              <a:gdLst/>
              <a:ahLst/>
              <a:cxnLst/>
              <a:rect l="l" t="t" r="r" b="b"/>
              <a:pathLst>
                <a:path w="15930645" h="6205397">
                  <a:moveTo>
                    <a:pt x="0" y="0"/>
                  </a:moveTo>
                  <a:lnTo>
                    <a:pt x="15930645" y="0"/>
                  </a:lnTo>
                  <a:lnTo>
                    <a:pt x="15930645" y="6205397"/>
                  </a:lnTo>
                  <a:lnTo>
                    <a:pt x="0" y="6205397"/>
                  </a:lnTo>
                  <a:close/>
                </a:path>
              </a:pathLst>
            </a:custGeom>
            <a:solidFill>
              <a:srgbClr val="C5E3F2"/>
            </a:solidFill>
          </p:spPr>
        </p:sp>
      </p:grpSp>
      <p:sp>
        <p:nvSpPr>
          <p:cNvPr id="4" name="Freeform 4"/>
          <p:cNvSpPr/>
          <p:nvPr/>
        </p:nvSpPr>
        <p:spPr>
          <a:xfrm>
            <a:off x="0" y="3163353"/>
            <a:ext cx="18288000" cy="3986373"/>
          </a:xfrm>
          <a:custGeom>
            <a:avLst/>
            <a:gdLst/>
            <a:ahLst/>
            <a:cxnLst/>
            <a:rect l="l" t="t" r="r" b="b"/>
            <a:pathLst>
              <a:path w="18288000" h="3986373">
                <a:moveTo>
                  <a:pt x="0" y="0"/>
                </a:moveTo>
                <a:lnTo>
                  <a:pt x="18288000" y="0"/>
                </a:lnTo>
                <a:lnTo>
                  <a:pt x="18288000" y="3986373"/>
                </a:lnTo>
                <a:lnTo>
                  <a:pt x="0" y="3986373"/>
                </a:lnTo>
                <a:lnTo>
                  <a:pt x="0" y="0"/>
                </a:lnTo>
                <a:close/>
              </a:path>
            </a:pathLst>
          </a:custGeom>
          <a:blipFill>
            <a:blip r:embed="rId2"/>
            <a:stretch>
              <a:fillRect/>
            </a:stretch>
          </a:blipFill>
        </p:spPr>
      </p:sp>
      <p:sp>
        <p:nvSpPr>
          <p:cNvPr id="5" name="TextBox 5"/>
          <p:cNvSpPr txBox="1"/>
          <p:nvPr/>
        </p:nvSpPr>
        <p:spPr>
          <a:xfrm>
            <a:off x="2057400" y="7782276"/>
            <a:ext cx="16230600" cy="1773556"/>
          </a:xfrm>
          <a:prstGeom prst="rect">
            <a:avLst/>
          </a:prstGeom>
        </p:spPr>
        <p:txBody>
          <a:bodyPr lIns="0" tIns="0" rIns="0" bIns="0" rtlCol="0" anchor="t">
            <a:spAutoFit/>
          </a:bodyPr>
          <a:lstStyle/>
          <a:p>
            <a:pPr marL="690874" lvl="1" indent="-345437">
              <a:lnSpc>
                <a:spcPts val="4799"/>
              </a:lnSpc>
              <a:buFont typeface="Arial"/>
              <a:buChar char="•"/>
            </a:pPr>
            <a:r>
              <a:rPr lang="en-US" sz="3199">
                <a:solidFill>
                  <a:srgbClr val="000000"/>
                </a:solidFill>
                <a:latin typeface="Kollektif"/>
              </a:rPr>
              <a:t>True positives = 3795, false positives = 342, and false positives = 10</a:t>
            </a:r>
          </a:p>
          <a:p>
            <a:pPr marL="690874" lvl="1" indent="-345437">
              <a:lnSpc>
                <a:spcPts val="4799"/>
              </a:lnSpc>
              <a:buFont typeface="Arial"/>
              <a:buChar char="•"/>
            </a:pPr>
            <a:r>
              <a:rPr lang="en-US" sz="3199">
                <a:solidFill>
                  <a:srgbClr val="000000"/>
                </a:solidFill>
                <a:latin typeface="Kollektif"/>
              </a:rPr>
              <a:t>False negatives= 81, true positives= 2932, and false positives= 1325</a:t>
            </a:r>
          </a:p>
          <a:p>
            <a:pPr marL="690874" lvl="1" indent="-345437">
              <a:lnSpc>
                <a:spcPts val="4799"/>
              </a:lnSpc>
              <a:buFont typeface="Arial"/>
              <a:buChar char="•"/>
            </a:pPr>
            <a:r>
              <a:rPr lang="en-US" sz="3199">
                <a:solidFill>
                  <a:srgbClr val="000000"/>
                </a:solidFill>
                <a:latin typeface="Kollektif"/>
              </a:rPr>
              <a:t>False negatives= 78, false negatives=946, and true positives= 2845</a:t>
            </a:r>
          </a:p>
        </p:txBody>
      </p:sp>
      <p:sp>
        <p:nvSpPr>
          <p:cNvPr id="6" name="TextBox 6"/>
          <p:cNvSpPr txBox="1"/>
          <p:nvPr/>
        </p:nvSpPr>
        <p:spPr>
          <a:xfrm>
            <a:off x="746389" y="867828"/>
            <a:ext cx="12047603" cy="1543050"/>
          </a:xfrm>
          <a:prstGeom prst="rect">
            <a:avLst/>
          </a:prstGeom>
        </p:spPr>
        <p:txBody>
          <a:bodyPr lIns="0" tIns="0" rIns="0" bIns="0" rtlCol="0" anchor="t">
            <a:spAutoFit/>
          </a:bodyPr>
          <a:lstStyle/>
          <a:p>
            <a:pPr marL="0" lvl="0" indent="0">
              <a:lnSpc>
                <a:spcPts val="7408"/>
              </a:lnSpc>
              <a:spcBef>
                <a:spcPct val="0"/>
              </a:spcBef>
            </a:pPr>
            <a:r>
              <a:rPr lang="en-US" sz="6173">
                <a:solidFill>
                  <a:srgbClr val="F3F6FA"/>
                </a:solidFill>
                <a:latin typeface="League Spartan Bold"/>
              </a:rPr>
              <a:t>Prediction Models</a:t>
            </a:r>
          </a:p>
          <a:p>
            <a:pPr marL="0" lvl="0" indent="0">
              <a:lnSpc>
                <a:spcPts val="4768"/>
              </a:lnSpc>
              <a:spcBef>
                <a:spcPct val="0"/>
              </a:spcBef>
            </a:pPr>
            <a:r>
              <a:rPr lang="en-US" sz="3973">
                <a:solidFill>
                  <a:srgbClr val="F3F6FA"/>
                </a:solidFill>
                <a:latin typeface="League Spartan Bold"/>
              </a:rPr>
              <a:t>         Adaboost Classifier</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D0F68"/>
        </a:solidFill>
        <a:effectLst/>
      </p:bgPr>
    </p:bg>
    <p:spTree>
      <p:nvGrpSpPr>
        <p:cNvPr id="1" name=""/>
        <p:cNvGrpSpPr/>
        <p:nvPr/>
      </p:nvGrpSpPr>
      <p:grpSpPr>
        <a:xfrm>
          <a:off x="0" y="0"/>
          <a:ext cx="0" cy="0"/>
          <a:chOff x="0" y="0"/>
          <a:chExt cx="0" cy="0"/>
        </a:xfrm>
      </p:grpSpPr>
      <p:grpSp>
        <p:nvGrpSpPr>
          <p:cNvPr id="2" name="Group 2"/>
          <p:cNvGrpSpPr/>
          <p:nvPr/>
        </p:nvGrpSpPr>
        <p:grpSpPr>
          <a:xfrm>
            <a:off x="0" y="3163353"/>
            <a:ext cx="18288000" cy="7123647"/>
            <a:chOff x="0" y="0"/>
            <a:chExt cx="15930645" cy="6205397"/>
          </a:xfrm>
        </p:grpSpPr>
        <p:sp>
          <p:nvSpPr>
            <p:cNvPr id="3" name="Freeform 3"/>
            <p:cNvSpPr/>
            <p:nvPr/>
          </p:nvSpPr>
          <p:spPr>
            <a:xfrm>
              <a:off x="0" y="0"/>
              <a:ext cx="15930645" cy="6205397"/>
            </a:xfrm>
            <a:custGeom>
              <a:avLst/>
              <a:gdLst/>
              <a:ahLst/>
              <a:cxnLst/>
              <a:rect l="l" t="t" r="r" b="b"/>
              <a:pathLst>
                <a:path w="15930645" h="6205397">
                  <a:moveTo>
                    <a:pt x="0" y="0"/>
                  </a:moveTo>
                  <a:lnTo>
                    <a:pt x="15930645" y="0"/>
                  </a:lnTo>
                  <a:lnTo>
                    <a:pt x="15930645" y="6205397"/>
                  </a:lnTo>
                  <a:lnTo>
                    <a:pt x="0" y="6205397"/>
                  </a:lnTo>
                  <a:close/>
                </a:path>
              </a:pathLst>
            </a:custGeom>
            <a:solidFill>
              <a:srgbClr val="C5E3F2"/>
            </a:solidFill>
          </p:spPr>
        </p:sp>
      </p:grpSp>
      <p:sp>
        <p:nvSpPr>
          <p:cNvPr id="4" name="Freeform 4"/>
          <p:cNvSpPr/>
          <p:nvPr/>
        </p:nvSpPr>
        <p:spPr>
          <a:xfrm>
            <a:off x="0" y="3163353"/>
            <a:ext cx="18288000" cy="4193557"/>
          </a:xfrm>
          <a:custGeom>
            <a:avLst/>
            <a:gdLst/>
            <a:ahLst/>
            <a:cxnLst/>
            <a:rect l="l" t="t" r="r" b="b"/>
            <a:pathLst>
              <a:path w="18288000" h="4193557">
                <a:moveTo>
                  <a:pt x="0" y="0"/>
                </a:moveTo>
                <a:lnTo>
                  <a:pt x="18288000" y="0"/>
                </a:lnTo>
                <a:lnTo>
                  <a:pt x="18288000" y="4193557"/>
                </a:lnTo>
                <a:lnTo>
                  <a:pt x="0" y="4193557"/>
                </a:lnTo>
                <a:lnTo>
                  <a:pt x="0" y="0"/>
                </a:lnTo>
                <a:close/>
              </a:path>
            </a:pathLst>
          </a:custGeom>
          <a:blipFill>
            <a:blip r:embed="rId2"/>
            <a:stretch>
              <a:fillRect/>
            </a:stretch>
          </a:blipFill>
        </p:spPr>
      </p:sp>
      <p:sp>
        <p:nvSpPr>
          <p:cNvPr id="5" name="TextBox 5"/>
          <p:cNvSpPr txBox="1"/>
          <p:nvPr/>
        </p:nvSpPr>
        <p:spPr>
          <a:xfrm>
            <a:off x="2057400" y="7782276"/>
            <a:ext cx="16230600" cy="1773556"/>
          </a:xfrm>
          <a:prstGeom prst="rect">
            <a:avLst/>
          </a:prstGeom>
        </p:spPr>
        <p:txBody>
          <a:bodyPr lIns="0" tIns="0" rIns="0" bIns="0" rtlCol="0" anchor="t">
            <a:spAutoFit/>
          </a:bodyPr>
          <a:lstStyle/>
          <a:p>
            <a:pPr marL="690874" lvl="1" indent="-345437">
              <a:lnSpc>
                <a:spcPts val="4799"/>
              </a:lnSpc>
              <a:buFont typeface="Arial"/>
              <a:buChar char="•"/>
            </a:pPr>
            <a:r>
              <a:rPr lang="en-US" sz="3199">
                <a:solidFill>
                  <a:srgbClr val="000000"/>
                </a:solidFill>
                <a:latin typeface="Kollektif"/>
              </a:rPr>
              <a:t>True positives = 3800, false positives = 327, and false positives = 20</a:t>
            </a:r>
          </a:p>
          <a:p>
            <a:pPr marL="690874" lvl="1" indent="-345437">
              <a:lnSpc>
                <a:spcPts val="4799"/>
              </a:lnSpc>
              <a:buFont typeface="Arial"/>
              <a:buChar char="•"/>
            </a:pPr>
            <a:r>
              <a:rPr lang="en-US" sz="3199">
                <a:solidFill>
                  <a:srgbClr val="000000"/>
                </a:solidFill>
                <a:latin typeface="Kollektif"/>
              </a:rPr>
              <a:t>False negatives= 125, true positives= 3685, and false positives= 528</a:t>
            </a:r>
          </a:p>
          <a:p>
            <a:pPr marL="690874" lvl="1" indent="-345437">
              <a:lnSpc>
                <a:spcPts val="4799"/>
              </a:lnSpc>
              <a:buFont typeface="Arial"/>
              <a:buChar char="•"/>
            </a:pPr>
            <a:r>
              <a:rPr lang="en-US" sz="3199">
                <a:solidFill>
                  <a:srgbClr val="000000"/>
                </a:solidFill>
                <a:latin typeface="Kollektif"/>
              </a:rPr>
              <a:t>False negatives= 80, false negatives=1270, and true positives= 2519</a:t>
            </a:r>
          </a:p>
        </p:txBody>
      </p:sp>
      <p:sp>
        <p:nvSpPr>
          <p:cNvPr id="6" name="TextBox 6"/>
          <p:cNvSpPr txBox="1"/>
          <p:nvPr/>
        </p:nvSpPr>
        <p:spPr>
          <a:xfrm>
            <a:off x="746389" y="867828"/>
            <a:ext cx="12047603" cy="1543050"/>
          </a:xfrm>
          <a:prstGeom prst="rect">
            <a:avLst/>
          </a:prstGeom>
        </p:spPr>
        <p:txBody>
          <a:bodyPr lIns="0" tIns="0" rIns="0" bIns="0" rtlCol="0" anchor="t">
            <a:spAutoFit/>
          </a:bodyPr>
          <a:lstStyle/>
          <a:p>
            <a:pPr marL="0" lvl="0" indent="0">
              <a:lnSpc>
                <a:spcPts val="7408"/>
              </a:lnSpc>
              <a:spcBef>
                <a:spcPct val="0"/>
              </a:spcBef>
            </a:pPr>
            <a:r>
              <a:rPr lang="en-US" sz="6173">
                <a:solidFill>
                  <a:srgbClr val="F3F6FA"/>
                </a:solidFill>
                <a:latin typeface="League Spartan Bold"/>
              </a:rPr>
              <a:t>Prediction Models</a:t>
            </a:r>
          </a:p>
          <a:p>
            <a:pPr marL="0" lvl="0" indent="0">
              <a:lnSpc>
                <a:spcPts val="4768"/>
              </a:lnSpc>
              <a:spcBef>
                <a:spcPct val="0"/>
              </a:spcBef>
            </a:pPr>
            <a:r>
              <a:rPr lang="en-US" sz="3973">
                <a:solidFill>
                  <a:srgbClr val="F3F6FA"/>
                </a:solidFill>
                <a:latin typeface="League Spartan Bold"/>
              </a:rPr>
              <a:t>         Random Forest Classifier</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1601846" y="419788"/>
            <a:ext cx="7163655" cy="1217823"/>
            <a:chOff x="0" y="0"/>
            <a:chExt cx="1886724" cy="320744"/>
          </a:xfrm>
        </p:grpSpPr>
        <p:sp>
          <p:nvSpPr>
            <p:cNvPr id="7" name="Freeform 7"/>
            <p:cNvSpPr/>
            <p:nvPr/>
          </p:nvSpPr>
          <p:spPr>
            <a:xfrm>
              <a:off x="0" y="0"/>
              <a:ext cx="1886724" cy="320744"/>
            </a:xfrm>
            <a:custGeom>
              <a:avLst/>
              <a:gdLst/>
              <a:ahLst/>
              <a:cxnLst/>
              <a:rect l="l" t="t" r="r" b="b"/>
              <a:pathLst>
                <a:path w="1886724" h="320744">
                  <a:moveTo>
                    <a:pt x="55117" y="0"/>
                  </a:moveTo>
                  <a:lnTo>
                    <a:pt x="1831607" y="0"/>
                  </a:lnTo>
                  <a:cubicBezTo>
                    <a:pt x="1862047" y="0"/>
                    <a:pt x="1886724" y="24677"/>
                    <a:pt x="1886724" y="55117"/>
                  </a:cubicBezTo>
                  <a:lnTo>
                    <a:pt x="1886724" y="265627"/>
                  </a:lnTo>
                  <a:cubicBezTo>
                    <a:pt x="1886724" y="280245"/>
                    <a:pt x="1880917" y="294264"/>
                    <a:pt x="1870581" y="304600"/>
                  </a:cubicBezTo>
                  <a:cubicBezTo>
                    <a:pt x="1860244" y="314937"/>
                    <a:pt x="1846225" y="320744"/>
                    <a:pt x="1831607" y="320744"/>
                  </a:cubicBezTo>
                  <a:lnTo>
                    <a:pt x="55117" y="320744"/>
                  </a:lnTo>
                  <a:cubicBezTo>
                    <a:pt x="40499" y="320744"/>
                    <a:pt x="26480" y="314937"/>
                    <a:pt x="16143" y="304600"/>
                  </a:cubicBezTo>
                  <a:cubicBezTo>
                    <a:pt x="5807" y="294264"/>
                    <a:pt x="0" y="280245"/>
                    <a:pt x="0" y="265627"/>
                  </a:cubicBezTo>
                  <a:lnTo>
                    <a:pt x="0" y="55117"/>
                  </a:lnTo>
                  <a:cubicBezTo>
                    <a:pt x="0" y="40499"/>
                    <a:pt x="5807" y="26480"/>
                    <a:pt x="16143" y="16143"/>
                  </a:cubicBezTo>
                  <a:cubicBezTo>
                    <a:pt x="26480" y="5807"/>
                    <a:pt x="40499" y="0"/>
                    <a:pt x="55117" y="0"/>
                  </a:cubicBezTo>
                  <a:close/>
                </a:path>
              </a:pathLst>
            </a:custGeom>
            <a:solidFill>
              <a:srgbClr val="0D0F68"/>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3218055" y="1897167"/>
            <a:ext cx="13395709" cy="6968475"/>
          </a:xfrm>
          <a:custGeom>
            <a:avLst/>
            <a:gdLst/>
            <a:ahLst/>
            <a:cxnLst/>
            <a:rect l="l" t="t" r="r" b="b"/>
            <a:pathLst>
              <a:path w="13395709" h="6968475">
                <a:moveTo>
                  <a:pt x="0" y="0"/>
                </a:moveTo>
                <a:lnTo>
                  <a:pt x="13395709" y="0"/>
                </a:lnTo>
                <a:lnTo>
                  <a:pt x="13395709" y="6968475"/>
                </a:lnTo>
                <a:lnTo>
                  <a:pt x="0" y="6968475"/>
                </a:lnTo>
                <a:lnTo>
                  <a:pt x="0" y="0"/>
                </a:lnTo>
                <a:close/>
              </a:path>
            </a:pathLst>
          </a:custGeom>
          <a:blipFill>
            <a:blip r:embed="rId3"/>
            <a:stretch>
              <a:fillRect/>
            </a:stretch>
          </a:blipFill>
        </p:spPr>
      </p:sp>
      <p:sp>
        <p:nvSpPr>
          <p:cNvPr id="10" name="Freeform 10"/>
          <p:cNvSpPr/>
          <p:nvPr/>
        </p:nvSpPr>
        <p:spPr>
          <a:xfrm>
            <a:off x="3218055" y="4567443"/>
            <a:ext cx="13395709" cy="4097134"/>
          </a:xfrm>
          <a:custGeom>
            <a:avLst/>
            <a:gdLst/>
            <a:ahLst/>
            <a:cxnLst/>
            <a:rect l="l" t="t" r="r" b="b"/>
            <a:pathLst>
              <a:path w="13395709" h="4097134">
                <a:moveTo>
                  <a:pt x="0" y="0"/>
                </a:moveTo>
                <a:lnTo>
                  <a:pt x="13395709" y="0"/>
                </a:lnTo>
                <a:lnTo>
                  <a:pt x="13395709" y="4097134"/>
                </a:lnTo>
                <a:lnTo>
                  <a:pt x="0" y="4097134"/>
                </a:lnTo>
                <a:lnTo>
                  <a:pt x="0" y="0"/>
                </a:lnTo>
                <a:close/>
              </a:path>
            </a:pathLst>
          </a:custGeom>
          <a:blipFill>
            <a:blip r:embed="rId4"/>
            <a:stretch>
              <a:fillRect/>
            </a:stretch>
          </a:blipFill>
        </p:spPr>
      </p:sp>
      <p:sp>
        <p:nvSpPr>
          <p:cNvPr id="11" name="TextBox 11"/>
          <p:cNvSpPr txBox="1"/>
          <p:nvPr/>
        </p:nvSpPr>
        <p:spPr>
          <a:xfrm>
            <a:off x="11760772" y="600075"/>
            <a:ext cx="6492683" cy="771525"/>
          </a:xfrm>
          <a:prstGeom prst="rect">
            <a:avLst/>
          </a:prstGeom>
        </p:spPr>
        <p:txBody>
          <a:bodyPr lIns="0" tIns="0" rIns="0" bIns="0" rtlCol="0" anchor="t">
            <a:spAutoFit/>
          </a:bodyPr>
          <a:lstStyle/>
          <a:p>
            <a:pPr algn="ctr">
              <a:lnSpc>
                <a:spcPts val="6299"/>
              </a:lnSpc>
            </a:pPr>
            <a:r>
              <a:rPr lang="en-US" sz="4500">
                <a:solidFill>
                  <a:srgbClr val="FFFFFF"/>
                </a:solidFill>
                <a:latin typeface="Yeseva One Bold"/>
              </a:rPr>
              <a:t>Results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1601846" y="419788"/>
            <a:ext cx="7163655" cy="1217823"/>
            <a:chOff x="0" y="0"/>
            <a:chExt cx="1886724" cy="320744"/>
          </a:xfrm>
        </p:grpSpPr>
        <p:sp>
          <p:nvSpPr>
            <p:cNvPr id="7" name="Freeform 7"/>
            <p:cNvSpPr/>
            <p:nvPr/>
          </p:nvSpPr>
          <p:spPr>
            <a:xfrm>
              <a:off x="0" y="0"/>
              <a:ext cx="1886724" cy="320744"/>
            </a:xfrm>
            <a:custGeom>
              <a:avLst/>
              <a:gdLst/>
              <a:ahLst/>
              <a:cxnLst/>
              <a:rect l="l" t="t" r="r" b="b"/>
              <a:pathLst>
                <a:path w="1886724" h="320744">
                  <a:moveTo>
                    <a:pt x="55117" y="0"/>
                  </a:moveTo>
                  <a:lnTo>
                    <a:pt x="1831607" y="0"/>
                  </a:lnTo>
                  <a:cubicBezTo>
                    <a:pt x="1862047" y="0"/>
                    <a:pt x="1886724" y="24677"/>
                    <a:pt x="1886724" y="55117"/>
                  </a:cubicBezTo>
                  <a:lnTo>
                    <a:pt x="1886724" y="265627"/>
                  </a:lnTo>
                  <a:cubicBezTo>
                    <a:pt x="1886724" y="280245"/>
                    <a:pt x="1880917" y="294264"/>
                    <a:pt x="1870581" y="304600"/>
                  </a:cubicBezTo>
                  <a:cubicBezTo>
                    <a:pt x="1860244" y="314937"/>
                    <a:pt x="1846225" y="320744"/>
                    <a:pt x="1831607" y="320744"/>
                  </a:cubicBezTo>
                  <a:lnTo>
                    <a:pt x="55117" y="320744"/>
                  </a:lnTo>
                  <a:cubicBezTo>
                    <a:pt x="40499" y="320744"/>
                    <a:pt x="26480" y="314937"/>
                    <a:pt x="16143" y="304600"/>
                  </a:cubicBezTo>
                  <a:cubicBezTo>
                    <a:pt x="5807" y="294264"/>
                    <a:pt x="0" y="280245"/>
                    <a:pt x="0" y="265627"/>
                  </a:cubicBezTo>
                  <a:lnTo>
                    <a:pt x="0" y="55117"/>
                  </a:lnTo>
                  <a:cubicBezTo>
                    <a:pt x="0" y="40499"/>
                    <a:pt x="5807" y="26480"/>
                    <a:pt x="16143" y="16143"/>
                  </a:cubicBezTo>
                  <a:cubicBezTo>
                    <a:pt x="26480" y="5807"/>
                    <a:pt x="40499" y="0"/>
                    <a:pt x="55117" y="0"/>
                  </a:cubicBezTo>
                  <a:close/>
                </a:path>
              </a:pathLst>
            </a:custGeom>
            <a:solidFill>
              <a:srgbClr val="0D0F68"/>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5510794" y="5749949"/>
            <a:ext cx="7266412" cy="2713407"/>
          </a:xfrm>
          <a:custGeom>
            <a:avLst/>
            <a:gdLst/>
            <a:ahLst/>
            <a:cxnLst/>
            <a:rect l="l" t="t" r="r" b="b"/>
            <a:pathLst>
              <a:path w="7266412" h="2713407">
                <a:moveTo>
                  <a:pt x="0" y="0"/>
                </a:moveTo>
                <a:lnTo>
                  <a:pt x="7266412" y="0"/>
                </a:lnTo>
                <a:lnTo>
                  <a:pt x="7266412" y="2713407"/>
                </a:lnTo>
                <a:lnTo>
                  <a:pt x="0" y="2713407"/>
                </a:lnTo>
                <a:lnTo>
                  <a:pt x="0" y="0"/>
                </a:lnTo>
                <a:close/>
              </a:path>
            </a:pathLst>
          </a:custGeom>
          <a:blipFill>
            <a:blip r:embed="rId3"/>
            <a:stretch>
              <a:fillRect/>
            </a:stretch>
          </a:blipFill>
        </p:spPr>
      </p:sp>
      <p:sp>
        <p:nvSpPr>
          <p:cNvPr id="10" name="Freeform 10"/>
          <p:cNvSpPr/>
          <p:nvPr/>
        </p:nvSpPr>
        <p:spPr>
          <a:xfrm>
            <a:off x="1738052" y="2982261"/>
            <a:ext cx="14811896" cy="1424663"/>
          </a:xfrm>
          <a:custGeom>
            <a:avLst/>
            <a:gdLst/>
            <a:ahLst/>
            <a:cxnLst/>
            <a:rect l="l" t="t" r="r" b="b"/>
            <a:pathLst>
              <a:path w="14811896" h="1424663">
                <a:moveTo>
                  <a:pt x="0" y="0"/>
                </a:moveTo>
                <a:lnTo>
                  <a:pt x="14811896" y="0"/>
                </a:lnTo>
                <a:lnTo>
                  <a:pt x="14811896" y="1424663"/>
                </a:lnTo>
                <a:lnTo>
                  <a:pt x="0" y="1424663"/>
                </a:lnTo>
                <a:lnTo>
                  <a:pt x="0" y="0"/>
                </a:lnTo>
                <a:close/>
              </a:path>
            </a:pathLst>
          </a:custGeom>
          <a:blipFill>
            <a:blip r:embed="rId4"/>
            <a:stretch>
              <a:fillRect l="-1395" r="-1395"/>
            </a:stretch>
          </a:blipFill>
        </p:spPr>
      </p:sp>
      <p:sp>
        <p:nvSpPr>
          <p:cNvPr id="11" name="TextBox 11"/>
          <p:cNvSpPr txBox="1"/>
          <p:nvPr/>
        </p:nvSpPr>
        <p:spPr>
          <a:xfrm>
            <a:off x="11760772" y="600075"/>
            <a:ext cx="6492683" cy="771525"/>
          </a:xfrm>
          <a:prstGeom prst="rect">
            <a:avLst/>
          </a:prstGeom>
        </p:spPr>
        <p:txBody>
          <a:bodyPr lIns="0" tIns="0" rIns="0" bIns="0" rtlCol="0" anchor="t">
            <a:spAutoFit/>
          </a:bodyPr>
          <a:lstStyle/>
          <a:p>
            <a:pPr algn="ctr">
              <a:lnSpc>
                <a:spcPts val="6299"/>
              </a:lnSpc>
            </a:pPr>
            <a:r>
              <a:rPr lang="en-US" sz="4500">
                <a:solidFill>
                  <a:srgbClr val="FFFFFF"/>
                </a:solidFill>
                <a:latin typeface="Yeseva One Bold"/>
              </a:rPr>
              <a:t>Test</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1601846" y="419788"/>
            <a:ext cx="7163655" cy="1217823"/>
            <a:chOff x="0" y="0"/>
            <a:chExt cx="1886724" cy="320744"/>
          </a:xfrm>
        </p:grpSpPr>
        <p:sp>
          <p:nvSpPr>
            <p:cNvPr id="7" name="Freeform 7"/>
            <p:cNvSpPr/>
            <p:nvPr/>
          </p:nvSpPr>
          <p:spPr>
            <a:xfrm>
              <a:off x="0" y="0"/>
              <a:ext cx="1886724" cy="320744"/>
            </a:xfrm>
            <a:custGeom>
              <a:avLst/>
              <a:gdLst/>
              <a:ahLst/>
              <a:cxnLst/>
              <a:rect l="l" t="t" r="r" b="b"/>
              <a:pathLst>
                <a:path w="1886724" h="320744">
                  <a:moveTo>
                    <a:pt x="55117" y="0"/>
                  </a:moveTo>
                  <a:lnTo>
                    <a:pt x="1831607" y="0"/>
                  </a:lnTo>
                  <a:cubicBezTo>
                    <a:pt x="1862047" y="0"/>
                    <a:pt x="1886724" y="24677"/>
                    <a:pt x="1886724" y="55117"/>
                  </a:cubicBezTo>
                  <a:lnTo>
                    <a:pt x="1886724" y="265627"/>
                  </a:lnTo>
                  <a:cubicBezTo>
                    <a:pt x="1886724" y="280245"/>
                    <a:pt x="1880917" y="294264"/>
                    <a:pt x="1870581" y="304600"/>
                  </a:cubicBezTo>
                  <a:cubicBezTo>
                    <a:pt x="1860244" y="314937"/>
                    <a:pt x="1846225" y="320744"/>
                    <a:pt x="1831607" y="320744"/>
                  </a:cubicBezTo>
                  <a:lnTo>
                    <a:pt x="55117" y="320744"/>
                  </a:lnTo>
                  <a:cubicBezTo>
                    <a:pt x="40499" y="320744"/>
                    <a:pt x="26480" y="314937"/>
                    <a:pt x="16143" y="304600"/>
                  </a:cubicBezTo>
                  <a:cubicBezTo>
                    <a:pt x="5807" y="294264"/>
                    <a:pt x="0" y="280245"/>
                    <a:pt x="0" y="265627"/>
                  </a:cubicBezTo>
                  <a:lnTo>
                    <a:pt x="0" y="55117"/>
                  </a:lnTo>
                  <a:cubicBezTo>
                    <a:pt x="0" y="40499"/>
                    <a:pt x="5807" y="26480"/>
                    <a:pt x="16143" y="16143"/>
                  </a:cubicBezTo>
                  <a:cubicBezTo>
                    <a:pt x="26480" y="5807"/>
                    <a:pt x="40499" y="0"/>
                    <a:pt x="55117" y="0"/>
                  </a:cubicBezTo>
                  <a:close/>
                </a:path>
              </a:pathLst>
            </a:custGeom>
            <a:solidFill>
              <a:srgbClr val="0D0F68"/>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3218055" y="1897167"/>
            <a:ext cx="13395709" cy="6968475"/>
          </a:xfrm>
          <a:custGeom>
            <a:avLst/>
            <a:gdLst/>
            <a:ahLst/>
            <a:cxnLst/>
            <a:rect l="l" t="t" r="r" b="b"/>
            <a:pathLst>
              <a:path w="13395709" h="6968475">
                <a:moveTo>
                  <a:pt x="0" y="0"/>
                </a:moveTo>
                <a:lnTo>
                  <a:pt x="13395709" y="0"/>
                </a:lnTo>
                <a:lnTo>
                  <a:pt x="13395709" y="6968475"/>
                </a:lnTo>
                <a:lnTo>
                  <a:pt x="0" y="6968475"/>
                </a:lnTo>
                <a:lnTo>
                  <a:pt x="0" y="0"/>
                </a:lnTo>
                <a:close/>
              </a:path>
            </a:pathLst>
          </a:custGeom>
          <a:blipFill>
            <a:blip r:embed="rId3"/>
            <a:stretch>
              <a:fillRect/>
            </a:stretch>
          </a:blipFill>
        </p:spPr>
      </p:sp>
      <p:sp>
        <p:nvSpPr>
          <p:cNvPr id="10" name="Freeform 10"/>
          <p:cNvSpPr/>
          <p:nvPr/>
        </p:nvSpPr>
        <p:spPr>
          <a:xfrm>
            <a:off x="3218055" y="4630388"/>
            <a:ext cx="13395709" cy="4111872"/>
          </a:xfrm>
          <a:custGeom>
            <a:avLst/>
            <a:gdLst/>
            <a:ahLst/>
            <a:cxnLst/>
            <a:rect l="l" t="t" r="r" b="b"/>
            <a:pathLst>
              <a:path w="13395709" h="4111872">
                <a:moveTo>
                  <a:pt x="0" y="0"/>
                </a:moveTo>
                <a:lnTo>
                  <a:pt x="13395709" y="0"/>
                </a:lnTo>
                <a:lnTo>
                  <a:pt x="13395709" y="4111873"/>
                </a:lnTo>
                <a:lnTo>
                  <a:pt x="0" y="4111873"/>
                </a:lnTo>
                <a:lnTo>
                  <a:pt x="0" y="0"/>
                </a:lnTo>
                <a:close/>
              </a:path>
            </a:pathLst>
          </a:custGeom>
          <a:blipFill>
            <a:blip r:embed="rId4"/>
            <a:stretch>
              <a:fillRect/>
            </a:stretch>
          </a:blipFill>
        </p:spPr>
      </p:sp>
      <p:sp>
        <p:nvSpPr>
          <p:cNvPr id="11" name="TextBox 11"/>
          <p:cNvSpPr txBox="1"/>
          <p:nvPr/>
        </p:nvSpPr>
        <p:spPr>
          <a:xfrm>
            <a:off x="11760772" y="600075"/>
            <a:ext cx="6492683" cy="771525"/>
          </a:xfrm>
          <a:prstGeom prst="rect">
            <a:avLst/>
          </a:prstGeom>
        </p:spPr>
        <p:txBody>
          <a:bodyPr lIns="0" tIns="0" rIns="0" bIns="0" rtlCol="0" anchor="t">
            <a:spAutoFit/>
          </a:bodyPr>
          <a:lstStyle/>
          <a:p>
            <a:pPr algn="ctr">
              <a:lnSpc>
                <a:spcPts val="6299"/>
              </a:lnSpc>
            </a:pPr>
            <a:r>
              <a:rPr lang="en-US" sz="4500">
                <a:solidFill>
                  <a:srgbClr val="FFFFFF"/>
                </a:solidFill>
                <a:latin typeface="Yeseva One Bold"/>
              </a:rPr>
              <a:t>Remove G1</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1601846" y="419788"/>
            <a:ext cx="7163655" cy="1217823"/>
            <a:chOff x="0" y="0"/>
            <a:chExt cx="1886724" cy="320744"/>
          </a:xfrm>
        </p:grpSpPr>
        <p:sp>
          <p:nvSpPr>
            <p:cNvPr id="7" name="Freeform 7"/>
            <p:cNvSpPr/>
            <p:nvPr/>
          </p:nvSpPr>
          <p:spPr>
            <a:xfrm>
              <a:off x="0" y="0"/>
              <a:ext cx="1886724" cy="320744"/>
            </a:xfrm>
            <a:custGeom>
              <a:avLst/>
              <a:gdLst/>
              <a:ahLst/>
              <a:cxnLst/>
              <a:rect l="l" t="t" r="r" b="b"/>
              <a:pathLst>
                <a:path w="1886724" h="320744">
                  <a:moveTo>
                    <a:pt x="55117" y="0"/>
                  </a:moveTo>
                  <a:lnTo>
                    <a:pt x="1831607" y="0"/>
                  </a:lnTo>
                  <a:cubicBezTo>
                    <a:pt x="1862047" y="0"/>
                    <a:pt x="1886724" y="24677"/>
                    <a:pt x="1886724" y="55117"/>
                  </a:cubicBezTo>
                  <a:lnTo>
                    <a:pt x="1886724" y="265627"/>
                  </a:lnTo>
                  <a:cubicBezTo>
                    <a:pt x="1886724" y="280245"/>
                    <a:pt x="1880917" y="294264"/>
                    <a:pt x="1870581" y="304600"/>
                  </a:cubicBezTo>
                  <a:cubicBezTo>
                    <a:pt x="1860244" y="314937"/>
                    <a:pt x="1846225" y="320744"/>
                    <a:pt x="1831607" y="320744"/>
                  </a:cubicBezTo>
                  <a:lnTo>
                    <a:pt x="55117" y="320744"/>
                  </a:lnTo>
                  <a:cubicBezTo>
                    <a:pt x="40499" y="320744"/>
                    <a:pt x="26480" y="314937"/>
                    <a:pt x="16143" y="304600"/>
                  </a:cubicBezTo>
                  <a:cubicBezTo>
                    <a:pt x="5807" y="294264"/>
                    <a:pt x="0" y="280245"/>
                    <a:pt x="0" y="265627"/>
                  </a:cubicBezTo>
                  <a:lnTo>
                    <a:pt x="0" y="55117"/>
                  </a:lnTo>
                  <a:cubicBezTo>
                    <a:pt x="0" y="40499"/>
                    <a:pt x="5807" y="26480"/>
                    <a:pt x="16143" y="16143"/>
                  </a:cubicBezTo>
                  <a:cubicBezTo>
                    <a:pt x="26480" y="5807"/>
                    <a:pt x="40499" y="0"/>
                    <a:pt x="55117" y="0"/>
                  </a:cubicBezTo>
                  <a:close/>
                </a:path>
              </a:pathLst>
            </a:custGeom>
            <a:solidFill>
              <a:srgbClr val="0D0F68"/>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3218055" y="1897167"/>
            <a:ext cx="13395709" cy="6968475"/>
          </a:xfrm>
          <a:custGeom>
            <a:avLst/>
            <a:gdLst/>
            <a:ahLst/>
            <a:cxnLst/>
            <a:rect l="l" t="t" r="r" b="b"/>
            <a:pathLst>
              <a:path w="13395709" h="6968475">
                <a:moveTo>
                  <a:pt x="0" y="0"/>
                </a:moveTo>
                <a:lnTo>
                  <a:pt x="13395709" y="0"/>
                </a:lnTo>
                <a:lnTo>
                  <a:pt x="13395709" y="6968475"/>
                </a:lnTo>
                <a:lnTo>
                  <a:pt x="0" y="6968475"/>
                </a:lnTo>
                <a:lnTo>
                  <a:pt x="0" y="0"/>
                </a:lnTo>
                <a:close/>
              </a:path>
            </a:pathLst>
          </a:custGeom>
          <a:blipFill>
            <a:blip r:embed="rId3"/>
            <a:stretch>
              <a:fillRect/>
            </a:stretch>
          </a:blipFill>
        </p:spPr>
      </p:sp>
      <p:sp>
        <p:nvSpPr>
          <p:cNvPr id="10" name="Freeform 10"/>
          <p:cNvSpPr/>
          <p:nvPr/>
        </p:nvSpPr>
        <p:spPr>
          <a:xfrm>
            <a:off x="3218055" y="4663858"/>
            <a:ext cx="13395709" cy="4122991"/>
          </a:xfrm>
          <a:custGeom>
            <a:avLst/>
            <a:gdLst/>
            <a:ahLst/>
            <a:cxnLst/>
            <a:rect l="l" t="t" r="r" b="b"/>
            <a:pathLst>
              <a:path w="13395709" h="4122991">
                <a:moveTo>
                  <a:pt x="0" y="0"/>
                </a:moveTo>
                <a:lnTo>
                  <a:pt x="13395709" y="0"/>
                </a:lnTo>
                <a:lnTo>
                  <a:pt x="13395709" y="4122991"/>
                </a:lnTo>
                <a:lnTo>
                  <a:pt x="0" y="4122991"/>
                </a:lnTo>
                <a:lnTo>
                  <a:pt x="0" y="0"/>
                </a:lnTo>
                <a:close/>
              </a:path>
            </a:pathLst>
          </a:custGeom>
          <a:blipFill>
            <a:blip r:embed="rId4"/>
            <a:stretch>
              <a:fillRect/>
            </a:stretch>
          </a:blipFill>
        </p:spPr>
      </p:sp>
      <p:sp>
        <p:nvSpPr>
          <p:cNvPr id="11" name="TextBox 11"/>
          <p:cNvSpPr txBox="1"/>
          <p:nvPr/>
        </p:nvSpPr>
        <p:spPr>
          <a:xfrm>
            <a:off x="11760772" y="600075"/>
            <a:ext cx="6492683" cy="771525"/>
          </a:xfrm>
          <a:prstGeom prst="rect">
            <a:avLst/>
          </a:prstGeom>
        </p:spPr>
        <p:txBody>
          <a:bodyPr lIns="0" tIns="0" rIns="0" bIns="0" rtlCol="0" anchor="t">
            <a:spAutoFit/>
          </a:bodyPr>
          <a:lstStyle/>
          <a:p>
            <a:pPr algn="ctr">
              <a:lnSpc>
                <a:spcPts val="6299"/>
              </a:lnSpc>
            </a:pPr>
            <a:r>
              <a:rPr lang="en-US" sz="4500">
                <a:solidFill>
                  <a:srgbClr val="FFFFFF"/>
                </a:solidFill>
                <a:latin typeface="Yeseva One Bold"/>
              </a:rPr>
              <a:t>Remove G2</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1601846" y="419788"/>
            <a:ext cx="7163655" cy="1217823"/>
            <a:chOff x="0" y="0"/>
            <a:chExt cx="1886724" cy="320744"/>
          </a:xfrm>
        </p:grpSpPr>
        <p:sp>
          <p:nvSpPr>
            <p:cNvPr id="7" name="Freeform 7"/>
            <p:cNvSpPr/>
            <p:nvPr/>
          </p:nvSpPr>
          <p:spPr>
            <a:xfrm>
              <a:off x="0" y="0"/>
              <a:ext cx="1886724" cy="320744"/>
            </a:xfrm>
            <a:custGeom>
              <a:avLst/>
              <a:gdLst/>
              <a:ahLst/>
              <a:cxnLst/>
              <a:rect l="l" t="t" r="r" b="b"/>
              <a:pathLst>
                <a:path w="1886724" h="320744">
                  <a:moveTo>
                    <a:pt x="55117" y="0"/>
                  </a:moveTo>
                  <a:lnTo>
                    <a:pt x="1831607" y="0"/>
                  </a:lnTo>
                  <a:cubicBezTo>
                    <a:pt x="1862047" y="0"/>
                    <a:pt x="1886724" y="24677"/>
                    <a:pt x="1886724" y="55117"/>
                  </a:cubicBezTo>
                  <a:lnTo>
                    <a:pt x="1886724" y="265627"/>
                  </a:lnTo>
                  <a:cubicBezTo>
                    <a:pt x="1886724" y="280245"/>
                    <a:pt x="1880917" y="294264"/>
                    <a:pt x="1870581" y="304600"/>
                  </a:cubicBezTo>
                  <a:cubicBezTo>
                    <a:pt x="1860244" y="314937"/>
                    <a:pt x="1846225" y="320744"/>
                    <a:pt x="1831607" y="320744"/>
                  </a:cubicBezTo>
                  <a:lnTo>
                    <a:pt x="55117" y="320744"/>
                  </a:lnTo>
                  <a:cubicBezTo>
                    <a:pt x="40499" y="320744"/>
                    <a:pt x="26480" y="314937"/>
                    <a:pt x="16143" y="304600"/>
                  </a:cubicBezTo>
                  <a:cubicBezTo>
                    <a:pt x="5807" y="294264"/>
                    <a:pt x="0" y="280245"/>
                    <a:pt x="0" y="265627"/>
                  </a:cubicBezTo>
                  <a:lnTo>
                    <a:pt x="0" y="55117"/>
                  </a:lnTo>
                  <a:cubicBezTo>
                    <a:pt x="0" y="40499"/>
                    <a:pt x="5807" y="26480"/>
                    <a:pt x="16143" y="16143"/>
                  </a:cubicBezTo>
                  <a:cubicBezTo>
                    <a:pt x="26480" y="5807"/>
                    <a:pt x="40499" y="0"/>
                    <a:pt x="55117" y="0"/>
                  </a:cubicBezTo>
                  <a:close/>
                </a:path>
              </a:pathLst>
            </a:custGeom>
            <a:solidFill>
              <a:srgbClr val="0D0F68"/>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3218055" y="1897167"/>
            <a:ext cx="13395709" cy="6968475"/>
          </a:xfrm>
          <a:custGeom>
            <a:avLst/>
            <a:gdLst/>
            <a:ahLst/>
            <a:cxnLst/>
            <a:rect l="l" t="t" r="r" b="b"/>
            <a:pathLst>
              <a:path w="13395709" h="6968475">
                <a:moveTo>
                  <a:pt x="0" y="0"/>
                </a:moveTo>
                <a:lnTo>
                  <a:pt x="13395709" y="0"/>
                </a:lnTo>
                <a:lnTo>
                  <a:pt x="13395709" y="6968475"/>
                </a:lnTo>
                <a:lnTo>
                  <a:pt x="0" y="6968475"/>
                </a:lnTo>
                <a:lnTo>
                  <a:pt x="0" y="0"/>
                </a:lnTo>
                <a:close/>
              </a:path>
            </a:pathLst>
          </a:custGeom>
          <a:blipFill>
            <a:blip r:embed="rId3"/>
            <a:stretch>
              <a:fillRect/>
            </a:stretch>
          </a:blipFill>
        </p:spPr>
      </p:sp>
      <p:sp>
        <p:nvSpPr>
          <p:cNvPr id="10" name="Freeform 10"/>
          <p:cNvSpPr/>
          <p:nvPr/>
        </p:nvSpPr>
        <p:spPr>
          <a:xfrm>
            <a:off x="3218055" y="4630388"/>
            <a:ext cx="13395709" cy="4111872"/>
          </a:xfrm>
          <a:custGeom>
            <a:avLst/>
            <a:gdLst/>
            <a:ahLst/>
            <a:cxnLst/>
            <a:rect l="l" t="t" r="r" b="b"/>
            <a:pathLst>
              <a:path w="13395709" h="4111872">
                <a:moveTo>
                  <a:pt x="0" y="0"/>
                </a:moveTo>
                <a:lnTo>
                  <a:pt x="13395709" y="0"/>
                </a:lnTo>
                <a:lnTo>
                  <a:pt x="13395709" y="4111873"/>
                </a:lnTo>
                <a:lnTo>
                  <a:pt x="0" y="4111873"/>
                </a:lnTo>
                <a:lnTo>
                  <a:pt x="0" y="0"/>
                </a:lnTo>
                <a:close/>
              </a:path>
            </a:pathLst>
          </a:custGeom>
          <a:blipFill>
            <a:blip r:embed="rId4"/>
            <a:stretch>
              <a:fillRect/>
            </a:stretch>
          </a:blipFill>
        </p:spPr>
      </p:sp>
      <p:sp>
        <p:nvSpPr>
          <p:cNvPr id="11" name="TextBox 11"/>
          <p:cNvSpPr txBox="1"/>
          <p:nvPr/>
        </p:nvSpPr>
        <p:spPr>
          <a:xfrm>
            <a:off x="11760772" y="600075"/>
            <a:ext cx="6492683" cy="771525"/>
          </a:xfrm>
          <a:prstGeom prst="rect">
            <a:avLst/>
          </a:prstGeom>
        </p:spPr>
        <p:txBody>
          <a:bodyPr lIns="0" tIns="0" rIns="0" bIns="0" rtlCol="0" anchor="t">
            <a:spAutoFit/>
          </a:bodyPr>
          <a:lstStyle/>
          <a:p>
            <a:pPr algn="ctr">
              <a:lnSpc>
                <a:spcPts val="6299"/>
              </a:lnSpc>
            </a:pPr>
            <a:r>
              <a:rPr lang="en-US" sz="4500">
                <a:solidFill>
                  <a:srgbClr val="FFFFFF"/>
                </a:solidFill>
                <a:latin typeface="Yeseva One Bold"/>
              </a:rPr>
              <a:t>Remove G3</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1601846" y="419788"/>
            <a:ext cx="7163655" cy="1217823"/>
            <a:chOff x="0" y="0"/>
            <a:chExt cx="1886724" cy="320744"/>
          </a:xfrm>
        </p:grpSpPr>
        <p:sp>
          <p:nvSpPr>
            <p:cNvPr id="7" name="Freeform 7"/>
            <p:cNvSpPr/>
            <p:nvPr/>
          </p:nvSpPr>
          <p:spPr>
            <a:xfrm>
              <a:off x="0" y="0"/>
              <a:ext cx="1886724" cy="320744"/>
            </a:xfrm>
            <a:custGeom>
              <a:avLst/>
              <a:gdLst/>
              <a:ahLst/>
              <a:cxnLst/>
              <a:rect l="l" t="t" r="r" b="b"/>
              <a:pathLst>
                <a:path w="1886724" h="320744">
                  <a:moveTo>
                    <a:pt x="55117" y="0"/>
                  </a:moveTo>
                  <a:lnTo>
                    <a:pt x="1831607" y="0"/>
                  </a:lnTo>
                  <a:cubicBezTo>
                    <a:pt x="1862047" y="0"/>
                    <a:pt x="1886724" y="24677"/>
                    <a:pt x="1886724" y="55117"/>
                  </a:cubicBezTo>
                  <a:lnTo>
                    <a:pt x="1886724" y="265627"/>
                  </a:lnTo>
                  <a:cubicBezTo>
                    <a:pt x="1886724" y="280245"/>
                    <a:pt x="1880917" y="294264"/>
                    <a:pt x="1870581" y="304600"/>
                  </a:cubicBezTo>
                  <a:cubicBezTo>
                    <a:pt x="1860244" y="314937"/>
                    <a:pt x="1846225" y="320744"/>
                    <a:pt x="1831607" y="320744"/>
                  </a:cubicBezTo>
                  <a:lnTo>
                    <a:pt x="55117" y="320744"/>
                  </a:lnTo>
                  <a:cubicBezTo>
                    <a:pt x="40499" y="320744"/>
                    <a:pt x="26480" y="314937"/>
                    <a:pt x="16143" y="304600"/>
                  </a:cubicBezTo>
                  <a:cubicBezTo>
                    <a:pt x="5807" y="294264"/>
                    <a:pt x="0" y="280245"/>
                    <a:pt x="0" y="265627"/>
                  </a:cubicBezTo>
                  <a:lnTo>
                    <a:pt x="0" y="55117"/>
                  </a:lnTo>
                  <a:cubicBezTo>
                    <a:pt x="0" y="40499"/>
                    <a:pt x="5807" y="26480"/>
                    <a:pt x="16143" y="16143"/>
                  </a:cubicBezTo>
                  <a:cubicBezTo>
                    <a:pt x="26480" y="5807"/>
                    <a:pt x="40499" y="0"/>
                    <a:pt x="55117" y="0"/>
                  </a:cubicBezTo>
                  <a:close/>
                </a:path>
              </a:pathLst>
            </a:custGeom>
            <a:solidFill>
              <a:srgbClr val="0D0F68"/>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3218055" y="1897167"/>
            <a:ext cx="13395709" cy="6968475"/>
          </a:xfrm>
          <a:custGeom>
            <a:avLst/>
            <a:gdLst/>
            <a:ahLst/>
            <a:cxnLst/>
            <a:rect l="l" t="t" r="r" b="b"/>
            <a:pathLst>
              <a:path w="13395709" h="6968475">
                <a:moveTo>
                  <a:pt x="0" y="0"/>
                </a:moveTo>
                <a:lnTo>
                  <a:pt x="13395709" y="0"/>
                </a:lnTo>
                <a:lnTo>
                  <a:pt x="13395709" y="6968475"/>
                </a:lnTo>
                <a:lnTo>
                  <a:pt x="0" y="6968475"/>
                </a:lnTo>
                <a:lnTo>
                  <a:pt x="0" y="0"/>
                </a:lnTo>
                <a:close/>
              </a:path>
            </a:pathLst>
          </a:custGeom>
          <a:blipFill>
            <a:blip r:embed="rId3"/>
            <a:stretch>
              <a:fillRect/>
            </a:stretch>
          </a:blipFill>
        </p:spPr>
      </p:sp>
      <p:sp>
        <p:nvSpPr>
          <p:cNvPr id="10" name="Freeform 10"/>
          <p:cNvSpPr/>
          <p:nvPr/>
        </p:nvSpPr>
        <p:spPr>
          <a:xfrm>
            <a:off x="3218055" y="4688049"/>
            <a:ext cx="13395709" cy="4102035"/>
          </a:xfrm>
          <a:custGeom>
            <a:avLst/>
            <a:gdLst/>
            <a:ahLst/>
            <a:cxnLst/>
            <a:rect l="l" t="t" r="r" b="b"/>
            <a:pathLst>
              <a:path w="13395709" h="4102035">
                <a:moveTo>
                  <a:pt x="0" y="0"/>
                </a:moveTo>
                <a:lnTo>
                  <a:pt x="13395709" y="0"/>
                </a:lnTo>
                <a:lnTo>
                  <a:pt x="13395709" y="4102035"/>
                </a:lnTo>
                <a:lnTo>
                  <a:pt x="0" y="4102035"/>
                </a:lnTo>
                <a:lnTo>
                  <a:pt x="0" y="0"/>
                </a:lnTo>
                <a:close/>
              </a:path>
            </a:pathLst>
          </a:custGeom>
          <a:blipFill>
            <a:blip r:embed="rId4"/>
            <a:stretch>
              <a:fillRect/>
            </a:stretch>
          </a:blipFill>
        </p:spPr>
      </p:sp>
      <p:sp>
        <p:nvSpPr>
          <p:cNvPr id="11" name="TextBox 11"/>
          <p:cNvSpPr txBox="1"/>
          <p:nvPr/>
        </p:nvSpPr>
        <p:spPr>
          <a:xfrm>
            <a:off x="11760772" y="600075"/>
            <a:ext cx="6492683" cy="771525"/>
          </a:xfrm>
          <a:prstGeom prst="rect">
            <a:avLst/>
          </a:prstGeom>
        </p:spPr>
        <p:txBody>
          <a:bodyPr lIns="0" tIns="0" rIns="0" bIns="0" rtlCol="0" anchor="t">
            <a:spAutoFit/>
          </a:bodyPr>
          <a:lstStyle/>
          <a:p>
            <a:pPr algn="ctr">
              <a:lnSpc>
                <a:spcPts val="6299"/>
              </a:lnSpc>
            </a:pPr>
            <a:r>
              <a:rPr lang="en-US" sz="4500">
                <a:solidFill>
                  <a:srgbClr val="FFFFFF"/>
                </a:solidFill>
                <a:latin typeface="Yeseva One Bold"/>
              </a:rPr>
              <a:t>Remove G4</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1601846" y="419788"/>
            <a:ext cx="7163655" cy="1217823"/>
            <a:chOff x="0" y="0"/>
            <a:chExt cx="1886724" cy="320744"/>
          </a:xfrm>
        </p:grpSpPr>
        <p:sp>
          <p:nvSpPr>
            <p:cNvPr id="7" name="Freeform 7"/>
            <p:cNvSpPr/>
            <p:nvPr/>
          </p:nvSpPr>
          <p:spPr>
            <a:xfrm>
              <a:off x="0" y="0"/>
              <a:ext cx="1886724" cy="320744"/>
            </a:xfrm>
            <a:custGeom>
              <a:avLst/>
              <a:gdLst/>
              <a:ahLst/>
              <a:cxnLst/>
              <a:rect l="l" t="t" r="r" b="b"/>
              <a:pathLst>
                <a:path w="1886724" h="320744">
                  <a:moveTo>
                    <a:pt x="55117" y="0"/>
                  </a:moveTo>
                  <a:lnTo>
                    <a:pt x="1831607" y="0"/>
                  </a:lnTo>
                  <a:cubicBezTo>
                    <a:pt x="1862047" y="0"/>
                    <a:pt x="1886724" y="24677"/>
                    <a:pt x="1886724" y="55117"/>
                  </a:cubicBezTo>
                  <a:lnTo>
                    <a:pt x="1886724" y="265627"/>
                  </a:lnTo>
                  <a:cubicBezTo>
                    <a:pt x="1886724" y="280245"/>
                    <a:pt x="1880917" y="294264"/>
                    <a:pt x="1870581" y="304600"/>
                  </a:cubicBezTo>
                  <a:cubicBezTo>
                    <a:pt x="1860244" y="314937"/>
                    <a:pt x="1846225" y="320744"/>
                    <a:pt x="1831607" y="320744"/>
                  </a:cubicBezTo>
                  <a:lnTo>
                    <a:pt x="55117" y="320744"/>
                  </a:lnTo>
                  <a:cubicBezTo>
                    <a:pt x="40499" y="320744"/>
                    <a:pt x="26480" y="314937"/>
                    <a:pt x="16143" y="304600"/>
                  </a:cubicBezTo>
                  <a:cubicBezTo>
                    <a:pt x="5807" y="294264"/>
                    <a:pt x="0" y="280245"/>
                    <a:pt x="0" y="265627"/>
                  </a:cubicBezTo>
                  <a:lnTo>
                    <a:pt x="0" y="55117"/>
                  </a:lnTo>
                  <a:cubicBezTo>
                    <a:pt x="0" y="40499"/>
                    <a:pt x="5807" y="26480"/>
                    <a:pt x="16143" y="16143"/>
                  </a:cubicBezTo>
                  <a:cubicBezTo>
                    <a:pt x="26480" y="5807"/>
                    <a:pt x="40499" y="0"/>
                    <a:pt x="55117" y="0"/>
                  </a:cubicBezTo>
                  <a:close/>
                </a:path>
              </a:pathLst>
            </a:custGeom>
            <a:solidFill>
              <a:srgbClr val="0D0F68"/>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2439287" y="2356167"/>
            <a:ext cx="13409427" cy="6218537"/>
          </a:xfrm>
          <a:custGeom>
            <a:avLst/>
            <a:gdLst/>
            <a:ahLst/>
            <a:cxnLst/>
            <a:rect l="l" t="t" r="r" b="b"/>
            <a:pathLst>
              <a:path w="13409427" h="6218537">
                <a:moveTo>
                  <a:pt x="0" y="0"/>
                </a:moveTo>
                <a:lnTo>
                  <a:pt x="13409426" y="0"/>
                </a:lnTo>
                <a:lnTo>
                  <a:pt x="13409426" y="6218537"/>
                </a:lnTo>
                <a:lnTo>
                  <a:pt x="0" y="6218537"/>
                </a:lnTo>
                <a:lnTo>
                  <a:pt x="0" y="0"/>
                </a:lnTo>
                <a:close/>
              </a:path>
            </a:pathLst>
          </a:custGeom>
          <a:blipFill>
            <a:blip r:embed="rId3"/>
            <a:stretch>
              <a:fillRect/>
            </a:stretch>
          </a:blipFill>
        </p:spPr>
      </p:sp>
      <p:sp>
        <p:nvSpPr>
          <p:cNvPr id="10" name="TextBox 10"/>
          <p:cNvSpPr txBox="1"/>
          <p:nvPr/>
        </p:nvSpPr>
        <p:spPr>
          <a:xfrm>
            <a:off x="11760772" y="600075"/>
            <a:ext cx="6492683" cy="771525"/>
          </a:xfrm>
          <a:prstGeom prst="rect">
            <a:avLst/>
          </a:prstGeom>
        </p:spPr>
        <p:txBody>
          <a:bodyPr lIns="0" tIns="0" rIns="0" bIns="0" rtlCol="0" anchor="t">
            <a:spAutoFit/>
          </a:bodyPr>
          <a:lstStyle/>
          <a:p>
            <a:pPr algn="ctr">
              <a:lnSpc>
                <a:spcPts val="6299"/>
              </a:lnSpc>
            </a:pPr>
            <a:r>
              <a:rPr lang="en-US" sz="4500">
                <a:solidFill>
                  <a:srgbClr val="FFFFFF"/>
                </a:solidFill>
                <a:latin typeface="Yeseva One Bold"/>
              </a:rPr>
              <a:t>Comarison Table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65A4CD"/>
        </a:solidFill>
        <a:effectLst/>
      </p:bgPr>
    </p:bg>
    <p:spTree>
      <p:nvGrpSpPr>
        <p:cNvPr id="1" name=""/>
        <p:cNvGrpSpPr/>
        <p:nvPr/>
      </p:nvGrpSpPr>
      <p:grpSpPr>
        <a:xfrm>
          <a:off x="0" y="0"/>
          <a:ext cx="0" cy="0"/>
          <a:chOff x="0" y="0"/>
          <a:chExt cx="0" cy="0"/>
        </a:xfrm>
      </p:grpSpPr>
      <p:sp>
        <p:nvSpPr>
          <p:cNvPr id="2" name="Freeform 2"/>
          <p:cNvSpPr/>
          <p:nvPr/>
        </p:nvSpPr>
        <p:spPr>
          <a:xfrm rot="-10800000" flipH="1" flipV="1">
            <a:off x="-547024" y="1967998"/>
            <a:ext cx="6989146" cy="11017126"/>
          </a:xfrm>
          <a:custGeom>
            <a:avLst/>
            <a:gdLst/>
            <a:ahLst/>
            <a:cxnLst/>
            <a:rect l="l" t="t" r="r" b="b"/>
            <a:pathLst>
              <a:path w="6989146" h="11017126">
                <a:moveTo>
                  <a:pt x="6989147" y="11017126"/>
                </a:moveTo>
                <a:lnTo>
                  <a:pt x="0" y="11017126"/>
                </a:lnTo>
                <a:lnTo>
                  <a:pt x="0" y="0"/>
                </a:lnTo>
                <a:lnTo>
                  <a:pt x="6989147" y="0"/>
                </a:lnTo>
                <a:lnTo>
                  <a:pt x="6989147" y="11017126"/>
                </a:lnTo>
                <a:close/>
              </a:path>
            </a:pathLst>
          </a:custGeom>
          <a:blipFill>
            <a:blip r:embed="rId2">
              <a:alphaModFix amt="7999"/>
              <a:extLst>
                <a:ext uri="{96DAC541-7B7A-43D3-8B79-37D633B846F1}">
                  <asvg:svgBlip xmlns:asvg="http://schemas.microsoft.com/office/drawing/2016/SVG/main" r:embed="rId3"/>
                </a:ext>
              </a:extLst>
            </a:blip>
            <a:stretch>
              <a:fillRect r="-61881"/>
            </a:stretch>
          </a:blipFill>
        </p:spPr>
      </p:sp>
      <p:grpSp>
        <p:nvGrpSpPr>
          <p:cNvPr id="3" name="Group 3"/>
          <p:cNvGrpSpPr/>
          <p:nvPr/>
        </p:nvGrpSpPr>
        <p:grpSpPr>
          <a:xfrm rot="-5400000">
            <a:off x="11714981" y="-2669588"/>
            <a:ext cx="2896817" cy="9119754"/>
            <a:chOff x="0" y="0"/>
            <a:chExt cx="762948" cy="2401911"/>
          </a:xfrm>
        </p:grpSpPr>
        <p:sp>
          <p:nvSpPr>
            <p:cNvPr id="4" name="Freeform 4"/>
            <p:cNvSpPr/>
            <p:nvPr/>
          </p:nvSpPr>
          <p:spPr>
            <a:xfrm>
              <a:off x="0" y="0"/>
              <a:ext cx="762948" cy="2401911"/>
            </a:xfrm>
            <a:custGeom>
              <a:avLst/>
              <a:gdLst/>
              <a:ahLst/>
              <a:cxnLst/>
              <a:rect l="l" t="t" r="r" b="b"/>
              <a:pathLst>
                <a:path w="762948" h="2401911">
                  <a:moveTo>
                    <a:pt x="18708" y="0"/>
                  </a:moveTo>
                  <a:lnTo>
                    <a:pt x="744240" y="0"/>
                  </a:lnTo>
                  <a:cubicBezTo>
                    <a:pt x="754572" y="0"/>
                    <a:pt x="762948" y="8376"/>
                    <a:pt x="762948" y="18708"/>
                  </a:cubicBezTo>
                  <a:lnTo>
                    <a:pt x="762948" y="2383203"/>
                  </a:lnTo>
                  <a:cubicBezTo>
                    <a:pt x="762948" y="2388164"/>
                    <a:pt x="760977" y="2392923"/>
                    <a:pt x="757468" y="2396431"/>
                  </a:cubicBezTo>
                  <a:cubicBezTo>
                    <a:pt x="753960" y="2399940"/>
                    <a:pt x="749201" y="2401911"/>
                    <a:pt x="744240" y="2401911"/>
                  </a:cubicBezTo>
                  <a:lnTo>
                    <a:pt x="18708" y="2401911"/>
                  </a:lnTo>
                  <a:cubicBezTo>
                    <a:pt x="13746" y="2401911"/>
                    <a:pt x="8988" y="2399940"/>
                    <a:pt x="5479" y="2396431"/>
                  </a:cubicBezTo>
                  <a:cubicBezTo>
                    <a:pt x="1971" y="2392923"/>
                    <a:pt x="0" y="2388164"/>
                    <a:pt x="0" y="2383203"/>
                  </a:cubicBezTo>
                  <a:lnTo>
                    <a:pt x="0" y="18708"/>
                  </a:lnTo>
                  <a:cubicBezTo>
                    <a:pt x="0" y="13746"/>
                    <a:pt x="1971" y="8988"/>
                    <a:pt x="5479" y="5479"/>
                  </a:cubicBezTo>
                  <a:cubicBezTo>
                    <a:pt x="8988" y="1971"/>
                    <a:pt x="13746" y="0"/>
                    <a:pt x="18708" y="0"/>
                  </a:cubicBezTo>
                  <a:close/>
                </a:path>
              </a:pathLst>
            </a:custGeom>
            <a:solidFill>
              <a:srgbClr val="F3F6FA"/>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a:off x="9136021" y="1342344"/>
            <a:ext cx="6614925" cy="0"/>
          </a:xfrm>
          <a:prstGeom prst="line">
            <a:avLst/>
          </a:prstGeom>
          <a:ln w="38100" cap="flat">
            <a:solidFill>
              <a:srgbClr val="0B1320"/>
            </a:solidFill>
            <a:prstDash val="solid"/>
            <a:headEnd type="none" w="sm" len="sm"/>
            <a:tailEnd type="none" w="sm" len="sm"/>
          </a:ln>
        </p:spPr>
      </p:sp>
      <p:sp>
        <p:nvSpPr>
          <p:cNvPr id="7" name="Freeform 7"/>
          <p:cNvSpPr/>
          <p:nvPr/>
        </p:nvSpPr>
        <p:spPr>
          <a:xfrm>
            <a:off x="1847855" y="4650585"/>
            <a:ext cx="3127248" cy="4114800"/>
          </a:xfrm>
          <a:custGeom>
            <a:avLst/>
            <a:gdLst/>
            <a:ahLst/>
            <a:cxnLst/>
            <a:rect l="l" t="t" r="r" b="b"/>
            <a:pathLst>
              <a:path w="3127248" h="4114800">
                <a:moveTo>
                  <a:pt x="0" y="0"/>
                </a:moveTo>
                <a:lnTo>
                  <a:pt x="3127248" y="0"/>
                </a:lnTo>
                <a:lnTo>
                  <a:pt x="312724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rot="-5400000">
            <a:off x="11714981" y="512979"/>
            <a:ext cx="2896817" cy="9119754"/>
            <a:chOff x="0" y="0"/>
            <a:chExt cx="762948" cy="2401911"/>
          </a:xfrm>
        </p:grpSpPr>
        <p:sp>
          <p:nvSpPr>
            <p:cNvPr id="9" name="Freeform 9"/>
            <p:cNvSpPr/>
            <p:nvPr/>
          </p:nvSpPr>
          <p:spPr>
            <a:xfrm>
              <a:off x="0" y="0"/>
              <a:ext cx="762948" cy="2401911"/>
            </a:xfrm>
            <a:custGeom>
              <a:avLst/>
              <a:gdLst/>
              <a:ahLst/>
              <a:cxnLst/>
              <a:rect l="l" t="t" r="r" b="b"/>
              <a:pathLst>
                <a:path w="762948" h="2401911">
                  <a:moveTo>
                    <a:pt x="18708" y="0"/>
                  </a:moveTo>
                  <a:lnTo>
                    <a:pt x="744240" y="0"/>
                  </a:lnTo>
                  <a:cubicBezTo>
                    <a:pt x="754572" y="0"/>
                    <a:pt x="762948" y="8376"/>
                    <a:pt x="762948" y="18708"/>
                  </a:cubicBezTo>
                  <a:lnTo>
                    <a:pt x="762948" y="2383203"/>
                  </a:lnTo>
                  <a:cubicBezTo>
                    <a:pt x="762948" y="2388164"/>
                    <a:pt x="760977" y="2392923"/>
                    <a:pt x="757468" y="2396431"/>
                  </a:cubicBezTo>
                  <a:cubicBezTo>
                    <a:pt x="753960" y="2399940"/>
                    <a:pt x="749201" y="2401911"/>
                    <a:pt x="744240" y="2401911"/>
                  </a:cubicBezTo>
                  <a:lnTo>
                    <a:pt x="18708" y="2401911"/>
                  </a:lnTo>
                  <a:cubicBezTo>
                    <a:pt x="13746" y="2401911"/>
                    <a:pt x="8988" y="2399940"/>
                    <a:pt x="5479" y="2396431"/>
                  </a:cubicBezTo>
                  <a:cubicBezTo>
                    <a:pt x="1971" y="2392923"/>
                    <a:pt x="0" y="2388164"/>
                    <a:pt x="0" y="2383203"/>
                  </a:cubicBezTo>
                  <a:lnTo>
                    <a:pt x="0" y="18708"/>
                  </a:lnTo>
                  <a:cubicBezTo>
                    <a:pt x="0" y="13746"/>
                    <a:pt x="1971" y="8988"/>
                    <a:pt x="5479" y="5479"/>
                  </a:cubicBezTo>
                  <a:cubicBezTo>
                    <a:pt x="8988" y="1971"/>
                    <a:pt x="13746" y="0"/>
                    <a:pt x="18708" y="0"/>
                  </a:cubicBezTo>
                  <a:close/>
                </a:path>
              </a:pathLst>
            </a:custGeom>
            <a:solidFill>
              <a:srgbClr val="F3F6FA"/>
            </a:solidFill>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5400000">
            <a:off x="11714981" y="3695545"/>
            <a:ext cx="2896817" cy="9119754"/>
            <a:chOff x="0" y="0"/>
            <a:chExt cx="762948" cy="2401911"/>
          </a:xfrm>
        </p:grpSpPr>
        <p:sp>
          <p:nvSpPr>
            <p:cNvPr id="12" name="Freeform 12"/>
            <p:cNvSpPr/>
            <p:nvPr/>
          </p:nvSpPr>
          <p:spPr>
            <a:xfrm>
              <a:off x="0" y="0"/>
              <a:ext cx="762948" cy="2401911"/>
            </a:xfrm>
            <a:custGeom>
              <a:avLst/>
              <a:gdLst/>
              <a:ahLst/>
              <a:cxnLst/>
              <a:rect l="l" t="t" r="r" b="b"/>
              <a:pathLst>
                <a:path w="762948" h="2401911">
                  <a:moveTo>
                    <a:pt x="18708" y="0"/>
                  </a:moveTo>
                  <a:lnTo>
                    <a:pt x="744240" y="0"/>
                  </a:lnTo>
                  <a:cubicBezTo>
                    <a:pt x="754572" y="0"/>
                    <a:pt x="762948" y="8376"/>
                    <a:pt x="762948" y="18708"/>
                  </a:cubicBezTo>
                  <a:lnTo>
                    <a:pt x="762948" y="2383203"/>
                  </a:lnTo>
                  <a:cubicBezTo>
                    <a:pt x="762948" y="2388164"/>
                    <a:pt x="760977" y="2392923"/>
                    <a:pt x="757468" y="2396431"/>
                  </a:cubicBezTo>
                  <a:cubicBezTo>
                    <a:pt x="753960" y="2399940"/>
                    <a:pt x="749201" y="2401911"/>
                    <a:pt x="744240" y="2401911"/>
                  </a:cubicBezTo>
                  <a:lnTo>
                    <a:pt x="18708" y="2401911"/>
                  </a:lnTo>
                  <a:cubicBezTo>
                    <a:pt x="13746" y="2401911"/>
                    <a:pt x="8988" y="2399940"/>
                    <a:pt x="5479" y="2396431"/>
                  </a:cubicBezTo>
                  <a:cubicBezTo>
                    <a:pt x="1971" y="2392923"/>
                    <a:pt x="0" y="2388164"/>
                    <a:pt x="0" y="2383203"/>
                  </a:cubicBezTo>
                  <a:lnTo>
                    <a:pt x="0" y="18708"/>
                  </a:lnTo>
                  <a:cubicBezTo>
                    <a:pt x="0" y="13746"/>
                    <a:pt x="1971" y="8988"/>
                    <a:pt x="5479" y="5479"/>
                  </a:cubicBezTo>
                  <a:cubicBezTo>
                    <a:pt x="8988" y="1971"/>
                    <a:pt x="13746" y="0"/>
                    <a:pt x="18708" y="0"/>
                  </a:cubicBezTo>
                  <a:close/>
                </a:path>
              </a:pathLst>
            </a:custGeom>
            <a:solidFill>
              <a:srgbClr val="F3F6FA"/>
            </a:solidFill>
          </p:spPr>
        </p:sp>
        <p:sp>
          <p:nvSpPr>
            <p:cNvPr id="13" name="TextBox 13"/>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9144000" y="3698142"/>
            <a:ext cx="4165401" cy="762600"/>
          </a:xfrm>
          <a:prstGeom prst="rect">
            <a:avLst/>
          </a:prstGeom>
        </p:spPr>
        <p:txBody>
          <a:bodyPr lIns="0" tIns="0" rIns="0" bIns="0" rtlCol="0" anchor="t">
            <a:spAutoFit/>
          </a:bodyPr>
          <a:lstStyle/>
          <a:p>
            <a:pPr>
              <a:lnSpc>
                <a:spcPts val="6266"/>
              </a:lnSpc>
            </a:pPr>
            <a:r>
              <a:rPr lang="en-US" sz="4476">
                <a:solidFill>
                  <a:srgbClr val="0B1320"/>
                </a:solidFill>
                <a:latin typeface="League Spartan Bold"/>
              </a:rPr>
              <a:t>Impact 2</a:t>
            </a:r>
          </a:p>
        </p:txBody>
      </p:sp>
      <p:sp>
        <p:nvSpPr>
          <p:cNvPr id="15" name="AutoShape 15"/>
          <p:cNvSpPr/>
          <p:nvPr/>
        </p:nvSpPr>
        <p:spPr>
          <a:xfrm>
            <a:off x="9136021" y="4479792"/>
            <a:ext cx="6614925" cy="0"/>
          </a:xfrm>
          <a:prstGeom prst="line">
            <a:avLst/>
          </a:prstGeom>
          <a:ln w="38100" cap="flat">
            <a:solidFill>
              <a:srgbClr val="0B1320"/>
            </a:solidFill>
            <a:prstDash val="solid"/>
            <a:headEnd type="none" w="sm" len="sm"/>
            <a:tailEnd type="none" w="sm" len="sm"/>
          </a:ln>
        </p:spPr>
      </p:sp>
      <p:sp>
        <p:nvSpPr>
          <p:cNvPr id="16" name="AutoShape 16"/>
          <p:cNvSpPr/>
          <p:nvPr/>
        </p:nvSpPr>
        <p:spPr>
          <a:xfrm>
            <a:off x="9144000" y="7683914"/>
            <a:ext cx="6614925" cy="0"/>
          </a:xfrm>
          <a:prstGeom prst="line">
            <a:avLst/>
          </a:prstGeom>
          <a:ln w="38100" cap="flat">
            <a:solidFill>
              <a:srgbClr val="0B1320"/>
            </a:solidFill>
            <a:prstDash val="solid"/>
            <a:headEnd type="none" w="sm" len="sm"/>
            <a:tailEnd type="none" w="sm" len="sm"/>
          </a:ln>
        </p:spPr>
      </p:sp>
      <p:sp>
        <p:nvSpPr>
          <p:cNvPr id="17" name="TextBox 17"/>
          <p:cNvSpPr txBox="1"/>
          <p:nvPr/>
        </p:nvSpPr>
        <p:spPr>
          <a:xfrm>
            <a:off x="1028700" y="1161369"/>
            <a:ext cx="6584480" cy="2867278"/>
          </a:xfrm>
          <a:prstGeom prst="rect">
            <a:avLst/>
          </a:prstGeom>
        </p:spPr>
        <p:txBody>
          <a:bodyPr lIns="0" tIns="0" rIns="0" bIns="0" rtlCol="0" anchor="t">
            <a:spAutoFit/>
          </a:bodyPr>
          <a:lstStyle/>
          <a:p>
            <a:pPr>
              <a:lnSpc>
                <a:spcPts val="11536"/>
              </a:lnSpc>
            </a:pPr>
            <a:r>
              <a:rPr lang="en-US" sz="8240">
                <a:solidFill>
                  <a:srgbClr val="F3F6FA"/>
                </a:solidFill>
                <a:latin typeface="League Spartan Bold"/>
              </a:rPr>
              <a:t>Impact on Daily Life </a:t>
            </a:r>
          </a:p>
        </p:txBody>
      </p:sp>
      <p:sp>
        <p:nvSpPr>
          <p:cNvPr id="18" name="TextBox 18"/>
          <p:cNvSpPr txBox="1"/>
          <p:nvPr/>
        </p:nvSpPr>
        <p:spPr>
          <a:xfrm>
            <a:off x="9136021" y="560826"/>
            <a:ext cx="4165401" cy="762600"/>
          </a:xfrm>
          <a:prstGeom prst="rect">
            <a:avLst/>
          </a:prstGeom>
        </p:spPr>
        <p:txBody>
          <a:bodyPr lIns="0" tIns="0" rIns="0" bIns="0" rtlCol="0" anchor="t">
            <a:spAutoFit/>
          </a:bodyPr>
          <a:lstStyle/>
          <a:p>
            <a:pPr>
              <a:lnSpc>
                <a:spcPts val="6266"/>
              </a:lnSpc>
            </a:pPr>
            <a:r>
              <a:rPr lang="en-US" sz="4476">
                <a:solidFill>
                  <a:srgbClr val="0B1320"/>
                </a:solidFill>
                <a:latin typeface="League Spartan Bold"/>
              </a:rPr>
              <a:t>Impact 1</a:t>
            </a:r>
          </a:p>
        </p:txBody>
      </p:sp>
      <p:sp>
        <p:nvSpPr>
          <p:cNvPr id="19" name="TextBox 19"/>
          <p:cNvSpPr txBox="1"/>
          <p:nvPr/>
        </p:nvSpPr>
        <p:spPr>
          <a:xfrm>
            <a:off x="8835495" y="1422877"/>
            <a:ext cx="8655788" cy="1515770"/>
          </a:xfrm>
          <a:prstGeom prst="rect">
            <a:avLst/>
          </a:prstGeom>
        </p:spPr>
        <p:txBody>
          <a:bodyPr lIns="0" tIns="0" rIns="0" bIns="0" rtlCol="0" anchor="t">
            <a:spAutoFit/>
          </a:bodyPr>
          <a:lstStyle/>
          <a:p>
            <a:pPr>
              <a:lnSpc>
                <a:spcPts val="4111"/>
              </a:lnSpc>
            </a:pPr>
            <a:r>
              <a:rPr lang="en-US" sz="2310">
                <a:solidFill>
                  <a:srgbClr val="0B1320"/>
                </a:solidFill>
                <a:latin typeface="Kollektif"/>
              </a:rPr>
              <a:t>Music recommendation systems should consider factors such as tempo, duration, and artist to create personalized recommendations based on user preferences and listening history.</a:t>
            </a:r>
          </a:p>
        </p:txBody>
      </p:sp>
      <p:sp>
        <p:nvSpPr>
          <p:cNvPr id="20" name="TextBox 20"/>
          <p:cNvSpPr txBox="1"/>
          <p:nvPr/>
        </p:nvSpPr>
        <p:spPr>
          <a:xfrm>
            <a:off x="9144000" y="6883214"/>
            <a:ext cx="4165401" cy="762600"/>
          </a:xfrm>
          <a:prstGeom prst="rect">
            <a:avLst/>
          </a:prstGeom>
        </p:spPr>
        <p:txBody>
          <a:bodyPr lIns="0" tIns="0" rIns="0" bIns="0" rtlCol="0" anchor="t">
            <a:spAutoFit/>
          </a:bodyPr>
          <a:lstStyle/>
          <a:p>
            <a:pPr>
              <a:lnSpc>
                <a:spcPts val="6266"/>
              </a:lnSpc>
            </a:pPr>
            <a:r>
              <a:rPr lang="en-US" sz="4476">
                <a:solidFill>
                  <a:srgbClr val="0B1320"/>
                </a:solidFill>
                <a:latin typeface="League Spartan Bold"/>
              </a:rPr>
              <a:t>Impact 3</a:t>
            </a:r>
          </a:p>
        </p:txBody>
      </p:sp>
      <p:sp>
        <p:nvSpPr>
          <p:cNvPr id="21" name="TextBox 21"/>
          <p:cNvSpPr txBox="1"/>
          <p:nvPr/>
        </p:nvSpPr>
        <p:spPr>
          <a:xfrm>
            <a:off x="8719504" y="4433994"/>
            <a:ext cx="8887771" cy="2030120"/>
          </a:xfrm>
          <a:prstGeom prst="rect">
            <a:avLst/>
          </a:prstGeom>
        </p:spPr>
        <p:txBody>
          <a:bodyPr lIns="0" tIns="0" rIns="0" bIns="0" rtlCol="0" anchor="t">
            <a:spAutoFit/>
          </a:bodyPr>
          <a:lstStyle/>
          <a:p>
            <a:pPr>
              <a:lnSpc>
                <a:spcPts val="4111"/>
              </a:lnSpc>
            </a:pPr>
            <a:r>
              <a:rPr lang="en-US" sz="2310">
                <a:solidFill>
                  <a:srgbClr val="0B1320"/>
                </a:solidFill>
                <a:latin typeface="Kollektif"/>
              </a:rPr>
              <a:t>Analyzing song features and popularity can provide valuable insights to the music industry, helping artists, producers, and record labels make decisions related to song production, marketing, and promotion.</a:t>
            </a:r>
          </a:p>
        </p:txBody>
      </p:sp>
      <p:sp>
        <p:nvSpPr>
          <p:cNvPr id="22" name="TextBox 22"/>
          <p:cNvSpPr txBox="1"/>
          <p:nvPr/>
        </p:nvSpPr>
        <p:spPr>
          <a:xfrm>
            <a:off x="8835495" y="7845839"/>
            <a:ext cx="8655788" cy="1515770"/>
          </a:xfrm>
          <a:prstGeom prst="rect">
            <a:avLst/>
          </a:prstGeom>
        </p:spPr>
        <p:txBody>
          <a:bodyPr lIns="0" tIns="0" rIns="0" bIns="0" rtlCol="0" anchor="t">
            <a:spAutoFit/>
          </a:bodyPr>
          <a:lstStyle/>
          <a:p>
            <a:pPr>
              <a:lnSpc>
                <a:spcPts val="4111"/>
              </a:lnSpc>
            </a:pPr>
            <a:r>
              <a:rPr lang="en-US" sz="2310">
                <a:solidFill>
                  <a:srgbClr val="0B1320"/>
                </a:solidFill>
                <a:latin typeface="Kollektif"/>
              </a:rPr>
              <a:t>Data analysis and machine learning techniques can be used to gain insights and make informed decisions in various domains, not limited to the music industry.</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1601846" y="419788"/>
            <a:ext cx="7163655" cy="1217823"/>
            <a:chOff x="0" y="0"/>
            <a:chExt cx="1886724" cy="320744"/>
          </a:xfrm>
        </p:grpSpPr>
        <p:sp>
          <p:nvSpPr>
            <p:cNvPr id="7" name="Freeform 7"/>
            <p:cNvSpPr/>
            <p:nvPr/>
          </p:nvSpPr>
          <p:spPr>
            <a:xfrm>
              <a:off x="0" y="0"/>
              <a:ext cx="1886724" cy="320744"/>
            </a:xfrm>
            <a:custGeom>
              <a:avLst/>
              <a:gdLst/>
              <a:ahLst/>
              <a:cxnLst/>
              <a:rect l="l" t="t" r="r" b="b"/>
              <a:pathLst>
                <a:path w="1886724" h="320744">
                  <a:moveTo>
                    <a:pt x="55117" y="0"/>
                  </a:moveTo>
                  <a:lnTo>
                    <a:pt x="1831607" y="0"/>
                  </a:lnTo>
                  <a:cubicBezTo>
                    <a:pt x="1862047" y="0"/>
                    <a:pt x="1886724" y="24677"/>
                    <a:pt x="1886724" y="55117"/>
                  </a:cubicBezTo>
                  <a:lnTo>
                    <a:pt x="1886724" y="265627"/>
                  </a:lnTo>
                  <a:cubicBezTo>
                    <a:pt x="1886724" y="280245"/>
                    <a:pt x="1880917" y="294264"/>
                    <a:pt x="1870581" y="304600"/>
                  </a:cubicBezTo>
                  <a:cubicBezTo>
                    <a:pt x="1860244" y="314937"/>
                    <a:pt x="1846225" y="320744"/>
                    <a:pt x="1831607" y="320744"/>
                  </a:cubicBezTo>
                  <a:lnTo>
                    <a:pt x="55117" y="320744"/>
                  </a:lnTo>
                  <a:cubicBezTo>
                    <a:pt x="40499" y="320744"/>
                    <a:pt x="26480" y="314937"/>
                    <a:pt x="16143" y="304600"/>
                  </a:cubicBezTo>
                  <a:cubicBezTo>
                    <a:pt x="5807" y="294264"/>
                    <a:pt x="0" y="280245"/>
                    <a:pt x="0" y="265627"/>
                  </a:cubicBezTo>
                  <a:lnTo>
                    <a:pt x="0" y="55117"/>
                  </a:lnTo>
                  <a:cubicBezTo>
                    <a:pt x="0" y="40499"/>
                    <a:pt x="5807" y="26480"/>
                    <a:pt x="16143" y="16143"/>
                  </a:cubicBezTo>
                  <a:cubicBezTo>
                    <a:pt x="26480" y="5807"/>
                    <a:pt x="40499" y="0"/>
                    <a:pt x="55117" y="0"/>
                  </a:cubicBezTo>
                  <a:close/>
                </a:path>
              </a:pathLst>
            </a:custGeom>
            <a:solidFill>
              <a:srgbClr val="0D0F68"/>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2844083" y="1637612"/>
            <a:ext cx="12599835" cy="7081356"/>
          </a:xfrm>
          <a:custGeom>
            <a:avLst/>
            <a:gdLst/>
            <a:ahLst/>
            <a:cxnLst/>
            <a:rect l="l" t="t" r="r" b="b"/>
            <a:pathLst>
              <a:path w="12599835" h="7081356">
                <a:moveTo>
                  <a:pt x="0" y="0"/>
                </a:moveTo>
                <a:lnTo>
                  <a:pt x="12599834" y="0"/>
                </a:lnTo>
                <a:lnTo>
                  <a:pt x="12599834" y="7081355"/>
                </a:lnTo>
                <a:lnTo>
                  <a:pt x="0" y="7081355"/>
                </a:lnTo>
                <a:lnTo>
                  <a:pt x="0" y="0"/>
                </a:lnTo>
                <a:close/>
              </a:path>
            </a:pathLst>
          </a:custGeom>
          <a:blipFill>
            <a:blip r:embed="rId3"/>
            <a:stretch>
              <a:fillRect/>
            </a:stretch>
          </a:blipFill>
        </p:spPr>
      </p:sp>
      <p:sp>
        <p:nvSpPr>
          <p:cNvPr id="10" name="TextBox 10"/>
          <p:cNvSpPr txBox="1"/>
          <p:nvPr/>
        </p:nvSpPr>
        <p:spPr>
          <a:xfrm>
            <a:off x="11760772" y="600075"/>
            <a:ext cx="6492683" cy="771525"/>
          </a:xfrm>
          <a:prstGeom prst="rect">
            <a:avLst/>
          </a:prstGeom>
        </p:spPr>
        <p:txBody>
          <a:bodyPr lIns="0" tIns="0" rIns="0" bIns="0" rtlCol="0" anchor="t">
            <a:spAutoFit/>
          </a:bodyPr>
          <a:lstStyle/>
          <a:p>
            <a:pPr algn="ctr">
              <a:lnSpc>
                <a:spcPts val="6299"/>
              </a:lnSpc>
            </a:pPr>
            <a:r>
              <a:rPr lang="en-US" sz="4500">
                <a:solidFill>
                  <a:srgbClr val="FFFFFF"/>
                </a:solidFill>
                <a:latin typeface="Yeseva One Bold"/>
              </a:rPr>
              <a:t>Fine Tuning</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D0F68"/>
        </a:solidFill>
        <a:effectLst/>
      </p:bgPr>
    </p:bg>
    <p:spTree>
      <p:nvGrpSpPr>
        <p:cNvPr id="1" name=""/>
        <p:cNvGrpSpPr/>
        <p:nvPr/>
      </p:nvGrpSpPr>
      <p:grpSpPr>
        <a:xfrm>
          <a:off x="0" y="0"/>
          <a:ext cx="0" cy="0"/>
          <a:chOff x="0" y="0"/>
          <a:chExt cx="0" cy="0"/>
        </a:xfrm>
      </p:grpSpPr>
      <p:grpSp>
        <p:nvGrpSpPr>
          <p:cNvPr id="2" name="Group 2"/>
          <p:cNvGrpSpPr/>
          <p:nvPr/>
        </p:nvGrpSpPr>
        <p:grpSpPr>
          <a:xfrm>
            <a:off x="0" y="3310357"/>
            <a:ext cx="18288000" cy="7123647"/>
            <a:chOff x="0" y="0"/>
            <a:chExt cx="15930645" cy="6205397"/>
          </a:xfrm>
        </p:grpSpPr>
        <p:sp>
          <p:nvSpPr>
            <p:cNvPr id="3" name="Freeform 3"/>
            <p:cNvSpPr/>
            <p:nvPr/>
          </p:nvSpPr>
          <p:spPr>
            <a:xfrm>
              <a:off x="0" y="0"/>
              <a:ext cx="15930645" cy="6205397"/>
            </a:xfrm>
            <a:custGeom>
              <a:avLst/>
              <a:gdLst/>
              <a:ahLst/>
              <a:cxnLst/>
              <a:rect l="l" t="t" r="r" b="b"/>
              <a:pathLst>
                <a:path w="15930645" h="6205397">
                  <a:moveTo>
                    <a:pt x="0" y="0"/>
                  </a:moveTo>
                  <a:lnTo>
                    <a:pt x="15930645" y="0"/>
                  </a:lnTo>
                  <a:lnTo>
                    <a:pt x="15930645" y="6205397"/>
                  </a:lnTo>
                  <a:lnTo>
                    <a:pt x="0" y="6205397"/>
                  </a:lnTo>
                  <a:close/>
                </a:path>
              </a:pathLst>
            </a:custGeom>
            <a:solidFill>
              <a:srgbClr val="C5E3F2"/>
            </a:solidFill>
          </p:spPr>
        </p:sp>
      </p:grpSp>
      <p:sp>
        <p:nvSpPr>
          <p:cNvPr id="4" name="Freeform 4"/>
          <p:cNvSpPr/>
          <p:nvPr/>
        </p:nvSpPr>
        <p:spPr>
          <a:xfrm>
            <a:off x="0" y="3163353"/>
            <a:ext cx="18288000" cy="1381016"/>
          </a:xfrm>
          <a:custGeom>
            <a:avLst/>
            <a:gdLst/>
            <a:ahLst/>
            <a:cxnLst/>
            <a:rect l="l" t="t" r="r" b="b"/>
            <a:pathLst>
              <a:path w="18288000" h="1381016">
                <a:moveTo>
                  <a:pt x="0" y="0"/>
                </a:moveTo>
                <a:lnTo>
                  <a:pt x="18288000" y="0"/>
                </a:lnTo>
                <a:lnTo>
                  <a:pt x="18288000" y="1381016"/>
                </a:lnTo>
                <a:lnTo>
                  <a:pt x="0" y="1381016"/>
                </a:lnTo>
                <a:lnTo>
                  <a:pt x="0" y="0"/>
                </a:lnTo>
                <a:close/>
              </a:path>
            </a:pathLst>
          </a:custGeom>
          <a:blipFill>
            <a:blip r:embed="rId2"/>
            <a:stretch>
              <a:fillRect/>
            </a:stretch>
          </a:blipFill>
        </p:spPr>
      </p:sp>
      <p:sp>
        <p:nvSpPr>
          <p:cNvPr id="5" name="Freeform 5"/>
          <p:cNvSpPr/>
          <p:nvPr/>
        </p:nvSpPr>
        <p:spPr>
          <a:xfrm>
            <a:off x="0" y="4818561"/>
            <a:ext cx="18288000" cy="1863121"/>
          </a:xfrm>
          <a:custGeom>
            <a:avLst/>
            <a:gdLst/>
            <a:ahLst/>
            <a:cxnLst/>
            <a:rect l="l" t="t" r="r" b="b"/>
            <a:pathLst>
              <a:path w="18288000" h="1863121">
                <a:moveTo>
                  <a:pt x="0" y="0"/>
                </a:moveTo>
                <a:lnTo>
                  <a:pt x="18288000" y="0"/>
                </a:lnTo>
                <a:lnTo>
                  <a:pt x="18288000" y="1863120"/>
                </a:lnTo>
                <a:lnTo>
                  <a:pt x="0" y="1863120"/>
                </a:lnTo>
                <a:lnTo>
                  <a:pt x="0" y="0"/>
                </a:lnTo>
                <a:close/>
              </a:path>
            </a:pathLst>
          </a:custGeom>
          <a:blipFill>
            <a:blip r:embed="rId3"/>
            <a:stretch>
              <a:fillRect/>
            </a:stretch>
          </a:blipFill>
        </p:spPr>
      </p:sp>
      <p:sp>
        <p:nvSpPr>
          <p:cNvPr id="6" name="TextBox 6"/>
          <p:cNvSpPr txBox="1"/>
          <p:nvPr/>
        </p:nvSpPr>
        <p:spPr>
          <a:xfrm>
            <a:off x="1028700" y="6872181"/>
            <a:ext cx="5009100" cy="3122296"/>
          </a:xfrm>
          <a:prstGeom prst="rect">
            <a:avLst/>
          </a:prstGeom>
        </p:spPr>
        <p:txBody>
          <a:bodyPr lIns="0" tIns="0" rIns="0" bIns="0" rtlCol="0" anchor="t">
            <a:spAutoFit/>
          </a:bodyPr>
          <a:lstStyle/>
          <a:p>
            <a:pPr marL="604516" lvl="1" indent="-302258">
              <a:lnSpc>
                <a:spcPts val="4199"/>
              </a:lnSpc>
              <a:buFont typeface="Arial"/>
              <a:buChar char="•"/>
            </a:pPr>
            <a:r>
              <a:rPr lang="en-US" sz="2799" dirty="0" err="1">
                <a:solidFill>
                  <a:srgbClr val="000000"/>
                </a:solidFill>
                <a:latin typeface="Kollektif"/>
              </a:rPr>
              <a:t>n_estimators</a:t>
            </a:r>
            <a:r>
              <a:rPr lang="en-US" sz="2799" dirty="0">
                <a:solidFill>
                  <a:srgbClr val="000000"/>
                </a:solidFill>
                <a:latin typeface="Kollektif"/>
              </a:rPr>
              <a:t> =200</a:t>
            </a:r>
          </a:p>
          <a:p>
            <a:pPr marL="604516" lvl="1" indent="-302258">
              <a:lnSpc>
                <a:spcPts val="4199"/>
              </a:lnSpc>
              <a:buFont typeface="Arial"/>
              <a:buChar char="•"/>
            </a:pPr>
            <a:r>
              <a:rPr lang="en-US" sz="2799" dirty="0" err="1">
                <a:solidFill>
                  <a:srgbClr val="000000"/>
                </a:solidFill>
                <a:latin typeface="Kollektif"/>
              </a:rPr>
              <a:t>min_samples_split</a:t>
            </a:r>
            <a:r>
              <a:rPr lang="en-US" sz="2799" dirty="0">
                <a:solidFill>
                  <a:srgbClr val="000000"/>
                </a:solidFill>
                <a:latin typeface="Kollektif"/>
              </a:rPr>
              <a:t>= 2</a:t>
            </a:r>
          </a:p>
          <a:p>
            <a:pPr marL="604516" lvl="1" indent="-302258">
              <a:lnSpc>
                <a:spcPts val="4199"/>
              </a:lnSpc>
              <a:buFont typeface="Arial"/>
              <a:buChar char="•"/>
            </a:pPr>
            <a:r>
              <a:rPr lang="en-US" sz="2799" dirty="0" err="1">
                <a:solidFill>
                  <a:srgbClr val="000000"/>
                </a:solidFill>
                <a:latin typeface="Kollektif"/>
              </a:rPr>
              <a:t>min_samples_leaf</a:t>
            </a:r>
            <a:r>
              <a:rPr lang="en-US" sz="2799" dirty="0">
                <a:solidFill>
                  <a:srgbClr val="000000"/>
                </a:solidFill>
                <a:latin typeface="Kollektif"/>
              </a:rPr>
              <a:t>= 4</a:t>
            </a:r>
          </a:p>
          <a:p>
            <a:pPr marL="604516" lvl="1" indent="-302258">
              <a:lnSpc>
                <a:spcPts val="4199"/>
              </a:lnSpc>
              <a:buFont typeface="Arial"/>
              <a:buChar char="•"/>
            </a:pPr>
            <a:r>
              <a:rPr lang="en-US" sz="2799" dirty="0" err="1">
                <a:solidFill>
                  <a:srgbClr val="000000"/>
                </a:solidFill>
                <a:latin typeface="Kollektif"/>
              </a:rPr>
              <a:t>max_features</a:t>
            </a:r>
            <a:r>
              <a:rPr lang="en-US" sz="2799" dirty="0">
                <a:solidFill>
                  <a:srgbClr val="000000"/>
                </a:solidFill>
                <a:latin typeface="Kollektif"/>
              </a:rPr>
              <a:t>= 'sqrt'</a:t>
            </a:r>
          </a:p>
          <a:p>
            <a:pPr marL="604516" lvl="1" indent="-302258">
              <a:lnSpc>
                <a:spcPts val="4199"/>
              </a:lnSpc>
              <a:buFont typeface="Arial"/>
              <a:buChar char="•"/>
            </a:pPr>
            <a:r>
              <a:rPr lang="en-US" sz="2799" dirty="0" err="1">
                <a:solidFill>
                  <a:srgbClr val="000000"/>
                </a:solidFill>
                <a:latin typeface="Kollektif"/>
              </a:rPr>
              <a:t>max_depth</a:t>
            </a:r>
            <a:r>
              <a:rPr lang="en-US" sz="2799" dirty="0">
                <a:solidFill>
                  <a:srgbClr val="000000"/>
                </a:solidFill>
                <a:latin typeface="Kollektif"/>
              </a:rPr>
              <a:t>= 30</a:t>
            </a:r>
          </a:p>
          <a:p>
            <a:pPr marL="604516" lvl="1" indent="-302258">
              <a:lnSpc>
                <a:spcPts val="4199"/>
              </a:lnSpc>
              <a:buFont typeface="Arial"/>
              <a:buChar char="•"/>
            </a:pPr>
            <a:r>
              <a:rPr lang="en-US" sz="2799" dirty="0">
                <a:solidFill>
                  <a:srgbClr val="000000"/>
                </a:solidFill>
                <a:latin typeface="Kollektif"/>
              </a:rPr>
              <a:t>bootstrap= True</a:t>
            </a:r>
          </a:p>
        </p:txBody>
      </p:sp>
      <p:sp>
        <p:nvSpPr>
          <p:cNvPr id="7" name="TextBox 7"/>
          <p:cNvSpPr txBox="1"/>
          <p:nvPr/>
        </p:nvSpPr>
        <p:spPr>
          <a:xfrm>
            <a:off x="746389" y="867828"/>
            <a:ext cx="12047603" cy="1543050"/>
          </a:xfrm>
          <a:prstGeom prst="rect">
            <a:avLst/>
          </a:prstGeom>
        </p:spPr>
        <p:txBody>
          <a:bodyPr lIns="0" tIns="0" rIns="0" bIns="0" rtlCol="0" anchor="t">
            <a:spAutoFit/>
          </a:bodyPr>
          <a:lstStyle/>
          <a:p>
            <a:pPr marL="0" lvl="0" indent="0">
              <a:lnSpc>
                <a:spcPts val="7408"/>
              </a:lnSpc>
              <a:spcBef>
                <a:spcPct val="0"/>
              </a:spcBef>
            </a:pPr>
            <a:r>
              <a:rPr lang="en-US" sz="6173">
                <a:solidFill>
                  <a:srgbClr val="F3F6FA"/>
                </a:solidFill>
                <a:latin typeface="League Spartan Bold"/>
              </a:rPr>
              <a:t>Fine Tuning</a:t>
            </a:r>
          </a:p>
          <a:p>
            <a:pPr marL="0" lvl="0" indent="0">
              <a:lnSpc>
                <a:spcPts val="4768"/>
              </a:lnSpc>
              <a:spcBef>
                <a:spcPct val="0"/>
              </a:spcBef>
            </a:pPr>
            <a:r>
              <a:rPr lang="en-US" sz="3973">
                <a:solidFill>
                  <a:srgbClr val="F3F6FA"/>
                </a:solidFill>
                <a:latin typeface="League Spartan Bold"/>
              </a:rPr>
              <a:t>         Best Parameters </a:t>
            </a:r>
          </a:p>
        </p:txBody>
      </p:sp>
      <p:sp>
        <p:nvSpPr>
          <p:cNvPr id="8" name="TextBox 8"/>
          <p:cNvSpPr txBox="1"/>
          <p:nvPr/>
        </p:nvSpPr>
        <p:spPr>
          <a:xfrm>
            <a:off x="7888964" y="7973271"/>
            <a:ext cx="10693676" cy="502921"/>
          </a:xfrm>
          <a:prstGeom prst="rect">
            <a:avLst/>
          </a:prstGeom>
        </p:spPr>
        <p:txBody>
          <a:bodyPr lIns="0" tIns="0" rIns="0" bIns="0" rtlCol="0" anchor="t">
            <a:spAutoFit/>
          </a:bodyPr>
          <a:lstStyle/>
          <a:p>
            <a:pPr>
              <a:lnSpc>
                <a:spcPts val="4199"/>
              </a:lnSpc>
            </a:pPr>
            <a:r>
              <a:rPr lang="en-US" sz="2799">
                <a:solidFill>
                  <a:srgbClr val="000000"/>
                </a:solidFill>
                <a:latin typeface="Kollektif"/>
              </a:rPr>
              <a:t> =&gt; By changing these parameters the best accuracy = 0.821515</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0" y="4067806"/>
            <a:ext cx="18288000" cy="1932314"/>
          </a:xfrm>
          <a:prstGeom prst="rect">
            <a:avLst/>
          </a:prstGeom>
        </p:spPr>
        <p:txBody>
          <a:bodyPr lIns="0" tIns="0" rIns="0" bIns="0" rtlCol="0" anchor="t">
            <a:spAutoFit/>
          </a:bodyPr>
          <a:lstStyle/>
          <a:p>
            <a:pPr algn="ctr">
              <a:lnSpc>
                <a:spcPts val="15819"/>
              </a:lnSpc>
            </a:pPr>
            <a:r>
              <a:rPr lang="en-US" sz="11299">
                <a:solidFill>
                  <a:srgbClr val="0D0F68"/>
                </a:solidFill>
                <a:latin typeface="Yeseva One Bold"/>
              </a:rPr>
              <a:t>Conclusion</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1601846" y="419788"/>
            <a:ext cx="7163655" cy="1217823"/>
            <a:chOff x="0" y="0"/>
            <a:chExt cx="1886724" cy="320744"/>
          </a:xfrm>
        </p:grpSpPr>
        <p:sp>
          <p:nvSpPr>
            <p:cNvPr id="7" name="Freeform 7"/>
            <p:cNvSpPr/>
            <p:nvPr/>
          </p:nvSpPr>
          <p:spPr>
            <a:xfrm>
              <a:off x="0" y="0"/>
              <a:ext cx="1886724" cy="320744"/>
            </a:xfrm>
            <a:custGeom>
              <a:avLst/>
              <a:gdLst/>
              <a:ahLst/>
              <a:cxnLst/>
              <a:rect l="l" t="t" r="r" b="b"/>
              <a:pathLst>
                <a:path w="1886724" h="320744">
                  <a:moveTo>
                    <a:pt x="55117" y="0"/>
                  </a:moveTo>
                  <a:lnTo>
                    <a:pt x="1831607" y="0"/>
                  </a:lnTo>
                  <a:cubicBezTo>
                    <a:pt x="1862047" y="0"/>
                    <a:pt x="1886724" y="24677"/>
                    <a:pt x="1886724" y="55117"/>
                  </a:cubicBezTo>
                  <a:lnTo>
                    <a:pt x="1886724" y="265627"/>
                  </a:lnTo>
                  <a:cubicBezTo>
                    <a:pt x="1886724" y="280245"/>
                    <a:pt x="1880917" y="294264"/>
                    <a:pt x="1870581" y="304600"/>
                  </a:cubicBezTo>
                  <a:cubicBezTo>
                    <a:pt x="1860244" y="314937"/>
                    <a:pt x="1846225" y="320744"/>
                    <a:pt x="1831607" y="320744"/>
                  </a:cubicBezTo>
                  <a:lnTo>
                    <a:pt x="55117" y="320744"/>
                  </a:lnTo>
                  <a:cubicBezTo>
                    <a:pt x="40499" y="320744"/>
                    <a:pt x="26480" y="314937"/>
                    <a:pt x="16143" y="304600"/>
                  </a:cubicBezTo>
                  <a:cubicBezTo>
                    <a:pt x="5807" y="294264"/>
                    <a:pt x="0" y="280245"/>
                    <a:pt x="0" y="265627"/>
                  </a:cubicBezTo>
                  <a:lnTo>
                    <a:pt x="0" y="55117"/>
                  </a:lnTo>
                  <a:cubicBezTo>
                    <a:pt x="0" y="40499"/>
                    <a:pt x="5807" y="26480"/>
                    <a:pt x="16143" y="16143"/>
                  </a:cubicBezTo>
                  <a:cubicBezTo>
                    <a:pt x="26480" y="5807"/>
                    <a:pt x="40499" y="0"/>
                    <a:pt x="55117" y="0"/>
                  </a:cubicBezTo>
                  <a:close/>
                </a:path>
              </a:pathLst>
            </a:custGeom>
            <a:solidFill>
              <a:srgbClr val="0D0F68"/>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12275095" y="600075"/>
            <a:ext cx="5474256" cy="672465"/>
          </a:xfrm>
          <a:prstGeom prst="rect">
            <a:avLst/>
          </a:prstGeom>
        </p:spPr>
        <p:txBody>
          <a:bodyPr lIns="0" tIns="0" rIns="0" bIns="0" rtlCol="0" anchor="t">
            <a:spAutoFit/>
          </a:bodyPr>
          <a:lstStyle/>
          <a:p>
            <a:pPr algn="ctr">
              <a:lnSpc>
                <a:spcPts val="5460"/>
              </a:lnSpc>
            </a:pPr>
            <a:r>
              <a:rPr lang="en-US" sz="3900">
                <a:solidFill>
                  <a:srgbClr val="FFFFFF"/>
                </a:solidFill>
                <a:latin typeface="Yeseva One Bold"/>
              </a:rPr>
              <a:t>Conclusion</a:t>
            </a:r>
          </a:p>
        </p:txBody>
      </p:sp>
      <p:sp>
        <p:nvSpPr>
          <p:cNvPr id="10" name="TextBox 10"/>
          <p:cNvSpPr txBox="1"/>
          <p:nvPr/>
        </p:nvSpPr>
        <p:spPr>
          <a:xfrm>
            <a:off x="4124893" y="1879737"/>
            <a:ext cx="10038214" cy="1047750"/>
          </a:xfrm>
          <a:prstGeom prst="rect">
            <a:avLst/>
          </a:prstGeom>
        </p:spPr>
        <p:txBody>
          <a:bodyPr lIns="0" tIns="0" rIns="0" bIns="0" rtlCol="0" anchor="t">
            <a:spAutoFit/>
          </a:bodyPr>
          <a:lstStyle/>
          <a:p>
            <a:pPr algn="ctr">
              <a:lnSpc>
                <a:spcPts val="8400"/>
              </a:lnSpc>
            </a:pPr>
            <a:r>
              <a:rPr lang="en-US" sz="6000">
                <a:solidFill>
                  <a:srgbClr val="0D0F68"/>
                </a:solidFill>
                <a:latin typeface="Yeseva One Bold"/>
              </a:rPr>
              <a:t>Discussion</a:t>
            </a:r>
          </a:p>
        </p:txBody>
      </p:sp>
      <p:sp>
        <p:nvSpPr>
          <p:cNvPr id="11" name="TextBox 11"/>
          <p:cNvSpPr txBox="1"/>
          <p:nvPr/>
        </p:nvSpPr>
        <p:spPr>
          <a:xfrm>
            <a:off x="1606915" y="3346587"/>
            <a:ext cx="16142436" cy="5603875"/>
          </a:xfrm>
          <a:prstGeom prst="rect">
            <a:avLst/>
          </a:prstGeom>
        </p:spPr>
        <p:txBody>
          <a:bodyPr lIns="0" tIns="0" rIns="0" bIns="0" rtlCol="0" anchor="t">
            <a:spAutoFit/>
          </a:bodyPr>
          <a:lstStyle/>
          <a:p>
            <a:pPr algn="ctr">
              <a:lnSpc>
                <a:spcPts val="5599"/>
              </a:lnSpc>
            </a:pPr>
            <a:r>
              <a:rPr lang="en-US" sz="3999">
                <a:solidFill>
                  <a:srgbClr val="0D0F68"/>
                </a:solidFill>
                <a:latin typeface="Garet"/>
              </a:rPr>
              <a:t>This thesis investigated the use of data mining tools and techniques in business intelligence. It discussed various strategies and algorithms for detecting patterns and trends in massive datasets, as well as the function of data warehousing. The Random Forest algorithm performed best when all characteristics were incorporated, while other algorithms performed better after removing features with low significance scores.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flipH="1">
            <a:off x="0" y="0"/>
            <a:ext cx="18288000" cy="10287000"/>
          </a:xfrm>
          <a:prstGeom prst="rect">
            <a:avLst/>
          </a:prstGeom>
        </p:spPr>
      </p:pic>
      <p:sp>
        <p:nvSpPr>
          <p:cNvPr id="3" name="Freeform 3"/>
          <p:cNvSpPr/>
          <p:nvPr/>
        </p:nvSpPr>
        <p:spPr>
          <a:xfrm>
            <a:off x="7873067" y="521348"/>
            <a:ext cx="2541867" cy="2501197"/>
          </a:xfrm>
          <a:custGeom>
            <a:avLst/>
            <a:gdLst/>
            <a:ahLst/>
            <a:cxnLst/>
            <a:rect l="l" t="t" r="r" b="b"/>
            <a:pathLst>
              <a:path w="2541867" h="2501197">
                <a:moveTo>
                  <a:pt x="0" y="0"/>
                </a:moveTo>
                <a:lnTo>
                  <a:pt x="2541866" y="0"/>
                </a:lnTo>
                <a:lnTo>
                  <a:pt x="2541866" y="2501196"/>
                </a:lnTo>
                <a:lnTo>
                  <a:pt x="0" y="2501196"/>
                </a:lnTo>
                <a:lnTo>
                  <a:pt x="0" y="0"/>
                </a:lnTo>
                <a:close/>
              </a:path>
            </a:pathLst>
          </a:custGeom>
          <a:blipFill>
            <a:blip r:embed="rId3"/>
            <a:stretch>
              <a:fillRect/>
            </a:stretch>
          </a:blipFill>
        </p:spPr>
      </p:sp>
      <p:sp>
        <p:nvSpPr>
          <p:cNvPr id="4" name="TextBox 4"/>
          <p:cNvSpPr txBox="1"/>
          <p:nvPr/>
        </p:nvSpPr>
        <p:spPr>
          <a:xfrm>
            <a:off x="1804359" y="4339633"/>
            <a:ext cx="14679282" cy="2227478"/>
          </a:xfrm>
          <a:prstGeom prst="rect">
            <a:avLst/>
          </a:prstGeom>
        </p:spPr>
        <p:txBody>
          <a:bodyPr lIns="0" tIns="0" rIns="0" bIns="0" rtlCol="0" anchor="t">
            <a:spAutoFit/>
          </a:bodyPr>
          <a:lstStyle/>
          <a:p>
            <a:pPr algn="ctr">
              <a:lnSpc>
                <a:spcPts val="16350"/>
              </a:lnSpc>
            </a:pPr>
            <a:r>
              <a:rPr lang="en-US" sz="11679">
                <a:solidFill>
                  <a:srgbClr val="0D0F68"/>
                </a:solidFill>
                <a:latin typeface="Times New Roman"/>
              </a:rPr>
              <a:t>Thank You</a:t>
            </a:r>
          </a:p>
        </p:txBody>
      </p:sp>
      <p:sp>
        <p:nvSpPr>
          <p:cNvPr id="5" name="TextBox 5"/>
          <p:cNvSpPr txBox="1"/>
          <p:nvPr/>
        </p:nvSpPr>
        <p:spPr>
          <a:xfrm>
            <a:off x="3303711" y="2898719"/>
            <a:ext cx="11680579" cy="581025"/>
          </a:xfrm>
          <a:prstGeom prst="rect">
            <a:avLst/>
          </a:prstGeom>
        </p:spPr>
        <p:txBody>
          <a:bodyPr lIns="0" tIns="0" rIns="0" bIns="0" rtlCol="0" anchor="t">
            <a:spAutoFit/>
          </a:bodyPr>
          <a:lstStyle/>
          <a:p>
            <a:pPr algn="ctr">
              <a:lnSpc>
                <a:spcPts val="4200"/>
              </a:lnSpc>
            </a:pPr>
            <a:r>
              <a:rPr lang="en-US" sz="3000">
                <a:solidFill>
                  <a:srgbClr val="0D0F68"/>
                </a:solidFill>
                <a:latin typeface="Times New Roman"/>
              </a:rPr>
              <a:t>Bahçeşehir University</a:t>
            </a:r>
          </a:p>
        </p:txBody>
      </p:sp>
      <p:sp>
        <p:nvSpPr>
          <p:cNvPr id="6" name="TextBox 6"/>
          <p:cNvSpPr txBox="1"/>
          <p:nvPr/>
        </p:nvSpPr>
        <p:spPr>
          <a:xfrm>
            <a:off x="3303711" y="7109835"/>
            <a:ext cx="11680579" cy="1650365"/>
          </a:xfrm>
          <a:prstGeom prst="rect">
            <a:avLst/>
          </a:prstGeom>
        </p:spPr>
        <p:txBody>
          <a:bodyPr lIns="0" tIns="0" rIns="0" bIns="0" rtlCol="0" anchor="t">
            <a:spAutoFit/>
          </a:bodyPr>
          <a:lstStyle/>
          <a:p>
            <a:pPr algn="ctr">
              <a:lnSpc>
                <a:spcPts val="7279"/>
              </a:lnSpc>
            </a:pPr>
            <a:r>
              <a:rPr lang="en-US" sz="5199">
                <a:solidFill>
                  <a:srgbClr val="0D0F68"/>
                </a:solidFill>
                <a:latin typeface="Times New Roman"/>
              </a:rPr>
              <a:t>By Lamiss Gargouri</a:t>
            </a:r>
          </a:p>
          <a:p>
            <a:pPr algn="ctr">
              <a:lnSpc>
                <a:spcPts val="5040"/>
              </a:lnSpc>
            </a:pPr>
            <a:r>
              <a:rPr lang="en-US" sz="3600">
                <a:solidFill>
                  <a:srgbClr val="0D0F68"/>
                </a:solidFill>
                <a:latin typeface="Times New Roman"/>
              </a:rPr>
              <a:t>Advisor: Mr Atinç Yilmaz</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0" y="4184650"/>
            <a:ext cx="18288000" cy="1717676"/>
          </a:xfrm>
          <a:prstGeom prst="rect">
            <a:avLst/>
          </a:prstGeom>
        </p:spPr>
        <p:txBody>
          <a:bodyPr lIns="0" tIns="0" rIns="0" bIns="0" rtlCol="0" anchor="t">
            <a:spAutoFit/>
          </a:bodyPr>
          <a:lstStyle/>
          <a:p>
            <a:pPr algn="ctr">
              <a:lnSpc>
                <a:spcPts val="13999"/>
              </a:lnSpc>
            </a:pPr>
            <a:r>
              <a:rPr lang="en-US" sz="9999">
                <a:solidFill>
                  <a:srgbClr val="0D0F68"/>
                </a:solidFill>
                <a:latin typeface="Yeseva One Bold"/>
              </a:rPr>
              <a:t>Literary Review</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grpSp>
        <p:nvGrpSpPr>
          <p:cNvPr id="3" name="Group 3"/>
          <p:cNvGrpSpPr/>
          <p:nvPr/>
        </p:nvGrpSpPr>
        <p:grpSpPr>
          <a:xfrm>
            <a:off x="-270713" y="0"/>
            <a:ext cx="16230600" cy="8516663"/>
            <a:chOff x="0" y="0"/>
            <a:chExt cx="4274726" cy="2243072"/>
          </a:xfrm>
        </p:grpSpPr>
        <p:sp>
          <p:nvSpPr>
            <p:cNvPr id="4" name="Freeform 4"/>
            <p:cNvSpPr/>
            <p:nvPr/>
          </p:nvSpPr>
          <p:spPr>
            <a:xfrm>
              <a:off x="0" y="0"/>
              <a:ext cx="4274726" cy="2243072"/>
            </a:xfrm>
            <a:custGeom>
              <a:avLst/>
              <a:gdLst/>
              <a:ahLst/>
              <a:cxnLst/>
              <a:rect l="l" t="t" r="r" b="b"/>
              <a:pathLst>
                <a:path w="4274726" h="2243072">
                  <a:moveTo>
                    <a:pt x="24327" y="0"/>
                  </a:moveTo>
                  <a:lnTo>
                    <a:pt x="4250399" y="0"/>
                  </a:lnTo>
                  <a:cubicBezTo>
                    <a:pt x="4263834" y="0"/>
                    <a:pt x="4274726" y="10891"/>
                    <a:pt x="4274726" y="24327"/>
                  </a:cubicBezTo>
                  <a:lnTo>
                    <a:pt x="4274726" y="2218745"/>
                  </a:lnTo>
                  <a:cubicBezTo>
                    <a:pt x="4274726" y="2232180"/>
                    <a:pt x="4263834" y="2243072"/>
                    <a:pt x="4250399" y="2243072"/>
                  </a:cubicBezTo>
                  <a:lnTo>
                    <a:pt x="24327" y="2243072"/>
                  </a:lnTo>
                  <a:cubicBezTo>
                    <a:pt x="10891" y="2243072"/>
                    <a:pt x="0" y="2232180"/>
                    <a:pt x="0" y="2218745"/>
                  </a:cubicBezTo>
                  <a:lnTo>
                    <a:pt x="0" y="24327"/>
                  </a:lnTo>
                  <a:cubicBezTo>
                    <a:pt x="0" y="10891"/>
                    <a:pt x="10891" y="0"/>
                    <a:pt x="24327" y="0"/>
                  </a:cubicBezTo>
                  <a:close/>
                </a:path>
              </a:pathLst>
            </a:custGeom>
            <a:solidFill>
              <a:srgbClr val="FBFBFB">
                <a:alpha val="89804"/>
              </a:srgbClr>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1601846" y="419788"/>
            <a:ext cx="7163655" cy="1217823"/>
            <a:chOff x="0" y="0"/>
            <a:chExt cx="1886724" cy="320744"/>
          </a:xfrm>
        </p:grpSpPr>
        <p:sp>
          <p:nvSpPr>
            <p:cNvPr id="7" name="Freeform 7"/>
            <p:cNvSpPr/>
            <p:nvPr/>
          </p:nvSpPr>
          <p:spPr>
            <a:xfrm>
              <a:off x="0" y="0"/>
              <a:ext cx="1886724" cy="320744"/>
            </a:xfrm>
            <a:custGeom>
              <a:avLst/>
              <a:gdLst/>
              <a:ahLst/>
              <a:cxnLst/>
              <a:rect l="l" t="t" r="r" b="b"/>
              <a:pathLst>
                <a:path w="1886724" h="320744">
                  <a:moveTo>
                    <a:pt x="55117" y="0"/>
                  </a:moveTo>
                  <a:lnTo>
                    <a:pt x="1831607" y="0"/>
                  </a:lnTo>
                  <a:cubicBezTo>
                    <a:pt x="1862047" y="0"/>
                    <a:pt x="1886724" y="24677"/>
                    <a:pt x="1886724" y="55117"/>
                  </a:cubicBezTo>
                  <a:lnTo>
                    <a:pt x="1886724" y="265627"/>
                  </a:lnTo>
                  <a:cubicBezTo>
                    <a:pt x="1886724" y="280245"/>
                    <a:pt x="1880917" y="294264"/>
                    <a:pt x="1870581" y="304600"/>
                  </a:cubicBezTo>
                  <a:cubicBezTo>
                    <a:pt x="1860244" y="314937"/>
                    <a:pt x="1846225" y="320744"/>
                    <a:pt x="1831607" y="320744"/>
                  </a:cubicBezTo>
                  <a:lnTo>
                    <a:pt x="55117" y="320744"/>
                  </a:lnTo>
                  <a:cubicBezTo>
                    <a:pt x="40499" y="320744"/>
                    <a:pt x="26480" y="314937"/>
                    <a:pt x="16143" y="304600"/>
                  </a:cubicBezTo>
                  <a:cubicBezTo>
                    <a:pt x="5807" y="294264"/>
                    <a:pt x="0" y="280245"/>
                    <a:pt x="0" y="265627"/>
                  </a:cubicBezTo>
                  <a:lnTo>
                    <a:pt x="0" y="55117"/>
                  </a:lnTo>
                  <a:cubicBezTo>
                    <a:pt x="0" y="40499"/>
                    <a:pt x="5807" y="26480"/>
                    <a:pt x="16143" y="16143"/>
                  </a:cubicBezTo>
                  <a:cubicBezTo>
                    <a:pt x="26480" y="5807"/>
                    <a:pt x="40499" y="0"/>
                    <a:pt x="55117" y="0"/>
                  </a:cubicBezTo>
                  <a:close/>
                </a:path>
              </a:pathLst>
            </a:custGeom>
            <a:solidFill>
              <a:srgbClr val="0D0F68"/>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12446545" y="600075"/>
            <a:ext cx="5474256" cy="771525"/>
          </a:xfrm>
          <a:prstGeom prst="rect">
            <a:avLst/>
          </a:prstGeom>
        </p:spPr>
        <p:txBody>
          <a:bodyPr lIns="0" tIns="0" rIns="0" bIns="0" rtlCol="0" anchor="t">
            <a:spAutoFit/>
          </a:bodyPr>
          <a:lstStyle/>
          <a:p>
            <a:pPr algn="ctr">
              <a:lnSpc>
                <a:spcPts val="6299"/>
              </a:lnSpc>
            </a:pPr>
            <a:r>
              <a:rPr lang="en-US" sz="4500">
                <a:solidFill>
                  <a:srgbClr val="FFFFFF"/>
                </a:solidFill>
                <a:ea typeface="Yeseva One Bold"/>
              </a:rPr>
              <a:t>﻿Literary Review</a:t>
            </a:r>
          </a:p>
        </p:txBody>
      </p:sp>
      <p:sp>
        <p:nvSpPr>
          <p:cNvPr id="10" name="TextBox 10"/>
          <p:cNvSpPr txBox="1"/>
          <p:nvPr/>
        </p:nvSpPr>
        <p:spPr>
          <a:xfrm>
            <a:off x="227068" y="1391338"/>
            <a:ext cx="1603265" cy="1047750"/>
          </a:xfrm>
          <a:prstGeom prst="rect">
            <a:avLst/>
          </a:prstGeom>
        </p:spPr>
        <p:txBody>
          <a:bodyPr lIns="0" tIns="0" rIns="0" bIns="0" rtlCol="0" anchor="t">
            <a:spAutoFit/>
          </a:bodyPr>
          <a:lstStyle/>
          <a:p>
            <a:pPr algn="ctr">
              <a:lnSpc>
                <a:spcPts val="8400"/>
              </a:lnSpc>
            </a:pPr>
            <a:r>
              <a:rPr lang="en-US" sz="6000">
                <a:solidFill>
                  <a:srgbClr val="0D0F68"/>
                </a:solidFill>
                <a:latin typeface="Yeseva One"/>
              </a:rPr>
              <a:t>01</a:t>
            </a:r>
          </a:p>
        </p:txBody>
      </p:sp>
      <p:sp>
        <p:nvSpPr>
          <p:cNvPr id="11" name="TextBox 11"/>
          <p:cNvSpPr txBox="1"/>
          <p:nvPr/>
        </p:nvSpPr>
        <p:spPr>
          <a:xfrm>
            <a:off x="2127924" y="362638"/>
            <a:ext cx="6375585" cy="3181350"/>
          </a:xfrm>
          <a:prstGeom prst="rect">
            <a:avLst/>
          </a:prstGeom>
        </p:spPr>
        <p:txBody>
          <a:bodyPr lIns="0" tIns="0" rIns="0" bIns="0" rtlCol="0" anchor="t">
            <a:spAutoFit/>
          </a:bodyPr>
          <a:lstStyle/>
          <a:p>
            <a:pPr>
              <a:lnSpc>
                <a:spcPts val="4200"/>
              </a:lnSpc>
            </a:pPr>
            <a:r>
              <a:rPr lang="en-US" sz="3000">
                <a:solidFill>
                  <a:srgbClr val="0D0F68"/>
                </a:solidFill>
                <a:latin typeface="Garet"/>
              </a:rPr>
              <a:t>Data Virtualization for Business Intelligence Systems: Revolutionizing Data Integration for Data Warehouses (Morgan Kaufmann Series on Business Intelligence)</a:t>
            </a:r>
          </a:p>
        </p:txBody>
      </p:sp>
      <p:sp>
        <p:nvSpPr>
          <p:cNvPr id="12" name="TextBox 12"/>
          <p:cNvSpPr txBox="1"/>
          <p:nvPr/>
        </p:nvSpPr>
        <p:spPr>
          <a:xfrm>
            <a:off x="227068" y="4860771"/>
            <a:ext cx="1603265" cy="1047750"/>
          </a:xfrm>
          <a:prstGeom prst="rect">
            <a:avLst/>
          </a:prstGeom>
        </p:spPr>
        <p:txBody>
          <a:bodyPr lIns="0" tIns="0" rIns="0" bIns="0" rtlCol="0" anchor="t">
            <a:spAutoFit/>
          </a:bodyPr>
          <a:lstStyle/>
          <a:p>
            <a:pPr algn="ctr">
              <a:lnSpc>
                <a:spcPts val="8400"/>
              </a:lnSpc>
            </a:pPr>
            <a:r>
              <a:rPr lang="en-US" sz="6000">
                <a:solidFill>
                  <a:srgbClr val="0D0F68"/>
                </a:solidFill>
                <a:latin typeface="Yeseva One"/>
              </a:rPr>
              <a:t>03</a:t>
            </a:r>
          </a:p>
        </p:txBody>
      </p:sp>
      <p:sp>
        <p:nvSpPr>
          <p:cNvPr id="13" name="TextBox 13"/>
          <p:cNvSpPr txBox="1"/>
          <p:nvPr/>
        </p:nvSpPr>
        <p:spPr>
          <a:xfrm>
            <a:off x="2127924" y="4201181"/>
            <a:ext cx="6375585" cy="2647950"/>
          </a:xfrm>
          <a:prstGeom prst="rect">
            <a:avLst/>
          </a:prstGeom>
        </p:spPr>
        <p:txBody>
          <a:bodyPr lIns="0" tIns="0" rIns="0" bIns="0" rtlCol="0" anchor="t">
            <a:spAutoFit/>
          </a:bodyPr>
          <a:lstStyle/>
          <a:p>
            <a:pPr>
              <a:lnSpc>
                <a:spcPts val="4200"/>
              </a:lnSpc>
            </a:pPr>
            <a:r>
              <a:rPr lang="en-US" sz="3000">
                <a:solidFill>
                  <a:srgbClr val="0D0F68"/>
                </a:solidFill>
                <a:latin typeface="Garet"/>
              </a:rPr>
              <a:t>Web Data Mining and Applications in Business Intelligence and Counter-Terrorism (Bhavani Thuraisingham)</a:t>
            </a:r>
          </a:p>
        </p:txBody>
      </p:sp>
      <p:sp>
        <p:nvSpPr>
          <p:cNvPr id="14" name="TextBox 14"/>
          <p:cNvSpPr txBox="1"/>
          <p:nvPr/>
        </p:nvSpPr>
        <p:spPr>
          <a:xfrm>
            <a:off x="8713059" y="2562913"/>
            <a:ext cx="1603265" cy="1047750"/>
          </a:xfrm>
          <a:prstGeom prst="rect">
            <a:avLst/>
          </a:prstGeom>
        </p:spPr>
        <p:txBody>
          <a:bodyPr lIns="0" tIns="0" rIns="0" bIns="0" rtlCol="0" anchor="t">
            <a:spAutoFit/>
          </a:bodyPr>
          <a:lstStyle/>
          <a:p>
            <a:pPr algn="ctr">
              <a:lnSpc>
                <a:spcPts val="8400"/>
              </a:lnSpc>
            </a:pPr>
            <a:r>
              <a:rPr lang="en-US" sz="6000">
                <a:solidFill>
                  <a:srgbClr val="0D0F68"/>
                </a:solidFill>
                <a:latin typeface="Yeseva One"/>
              </a:rPr>
              <a:t>02</a:t>
            </a:r>
          </a:p>
        </p:txBody>
      </p:sp>
      <p:sp>
        <p:nvSpPr>
          <p:cNvPr id="15" name="TextBox 15"/>
          <p:cNvSpPr txBox="1"/>
          <p:nvPr/>
        </p:nvSpPr>
        <p:spPr>
          <a:xfrm>
            <a:off x="10525874" y="2191438"/>
            <a:ext cx="6375585" cy="2647950"/>
          </a:xfrm>
          <a:prstGeom prst="rect">
            <a:avLst/>
          </a:prstGeom>
        </p:spPr>
        <p:txBody>
          <a:bodyPr lIns="0" tIns="0" rIns="0" bIns="0" rtlCol="0" anchor="t">
            <a:spAutoFit/>
          </a:bodyPr>
          <a:lstStyle/>
          <a:p>
            <a:pPr>
              <a:lnSpc>
                <a:spcPts val="4200"/>
              </a:lnSpc>
            </a:pPr>
            <a:r>
              <a:rPr lang="en-US" sz="3000">
                <a:solidFill>
                  <a:srgbClr val="0D0F68"/>
                </a:solidFill>
                <a:latin typeface="Garet"/>
              </a:rPr>
              <a:t>Integration of Data Mining in Business Intelligence Systems (Ana Azevedo and Manuel Filipe Santos .</a:t>
            </a:r>
          </a:p>
          <a:p>
            <a:pPr>
              <a:lnSpc>
                <a:spcPts val="4200"/>
              </a:lnSpc>
            </a:pPr>
            <a:endParaRPr lang="en-US" sz="3000">
              <a:solidFill>
                <a:srgbClr val="0D0F68"/>
              </a:solidFill>
              <a:latin typeface="Garet"/>
            </a:endParaRPr>
          </a:p>
        </p:txBody>
      </p:sp>
      <p:sp>
        <p:nvSpPr>
          <p:cNvPr id="16" name="TextBox 16"/>
          <p:cNvSpPr txBox="1"/>
          <p:nvPr/>
        </p:nvSpPr>
        <p:spPr>
          <a:xfrm>
            <a:off x="7751023" y="6137121"/>
            <a:ext cx="1603265" cy="1047750"/>
          </a:xfrm>
          <a:prstGeom prst="rect">
            <a:avLst/>
          </a:prstGeom>
        </p:spPr>
        <p:txBody>
          <a:bodyPr lIns="0" tIns="0" rIns="0" bIns="0" rtlCol="0" anchor="t">
            <a:spAutoFit/>
          </a:bodyPr>
          <a:lstStyle/>
          <a:p>
            <a:pPr algn="ctr">
              <a:lnSpc>
                <a:spcPts val="8400"/>
              </a:lnSpc>
            </a:pPr>
            <a:r>
              <a:rPr lang="en-US" sz="6000">
                <a:solidFill>
                  <a:srgbClr val="0D0F68"/>
                </a:solidFill>
                <a:latin typeface="Yeseva One"/>
              </a:rPr>
              <a:t>04</a:t>
            </a:r>
          </a:p>
        </p:txBody>
      </p:sp>
      <p:sp>
        <p:nvSpPr>
          <p:cNvPr id="17" name="TextBox 17"/>
          <p:cNvSpPr txBox="1"/>
          <p:nvPr/>
        </p:nvSpPr>
        <p:spPr>
          <a:xfrm>
            <a:off x="9514691" y="5879946"/>
            <a:ext cx="6375585" cy="1581150"/>
          </a:xfrm>
          <a:prstGeom prst="rect">
            <a:avLst/>
          </a:prstGeom>
        </p:spPr>
        <p:txBody>
          <a:bodyPr lIns="0" tIns="0" rIns="0" bIns="0" rtlCol="0" anchor="t">
            <a:spAutoFit/>
          </a:bodyPr>
          <a:lstStyle/>
          <a:p>
            <a:pPr>
              <a:lnSpc>
                <a:spcPts val="4200"/>
              </a:lnSpc>
            </a:pPr>
            <a:r>
              <a:rPr lang="en-US" sz="3000">
                <a:solidFill>
                  <a:srgbClr val="0D0F68"/>
                </a:solidFill>
                <a:latin typeface="Garet"/>
              </a:rPr>
              <a:t> Applied Data Mining for Business Intelligence (Niels Arnth-Jensen) </a:t>
            </a:r>
          </a:p>
        </p:txBody>
      </p:sp>
      <p:grpSp>
        <p:nvGrpSpPr>
          <p:cNvPr id="18" name="Group 18"/>
          <p:cNvGrpSpPr/>
          <p:nvPr/>
        </p:nvGrpSpPr>
        <p:grpSpPr>
          <a:xfrm>
            <a:off x="-592764" y="8516663"/>
            <a:ext cx="19665504" cy="3108808"/>
            <a:chOff x="0" y="0"/>
            <a:chExt cx="5179392" cy="818781"/>
          </a:xfrm>
        </p:grpSpPr>
        <p:sp>
          <p:nvSpPr>
            <p:cNvPr id="19" name="Freeform 19"/>
            <p:cNvSpPr/>
            <p:nvPr/>
          </p:nvSpPr>
          <p:spPr>
            <a:xfrm>
              <a:off x="0" y="0"/>
              <a:ext cx="5179392" cy="818781"/>
            </a:xfrm>
            <a:custGeom>
              <a:avLst/>
              <a:gdLst/>
              <a:ahLst/>
              <a:cxnLst/>
              <a:rect l="l" t="t" r="r" b="b"/>
              <a:pathLst>
                <a:path w="5179392" h="818781">
                  <a:moveTo>
                    <a:pt x="0" y="0"/>
                  </a:moveTo>
                  <a:lnTo>
                    <a:pt x="5179392" y="0"/>
                  </a:lnTo>
                  <a:lnTo>
                    <a:pt x="5179392" y="818781"/>
                  </a:lnTo>
                  <a:lnTo>
                    <a:pt x="0" y="818781"/>
                  </a:lnTo>
                  <a:close/>
                </a:path>
              </a:pathLst>
            </a:custGeom>
            <a:solidFill>
              <a:srgbClr val="0D0F68"/>
            </a:solidFill>
          </p:spPr>
        </p:sp>
        <p:sp>
          <p:nvSpPr>
            <p:cNvPr id="20" name="TextBox 20"/>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rot="-4483572">
            <a:off x="14084296" y="2638609"/>
            <a:ext cx="9271532" cy="3826079"/>
            <a:chOff x="0" y="0"/>
            <a:chExt cx="2441885" cy="1007692"/>
          </a:xfrm>
        </p:grpSpPr>
        <p:sp>
          <p:nvSpPr>
            <p:cNvPr id="22" name="Freeform 22"/>
            <p:cNvSpPr/>
            <p:nvPr/>
          </p:nvSpPr>
          <p:spPr>
            <a:xfrm>
              <a:off x="0" y="0"/>
              <a:ext cx="2441885" cy="1007691"/>
            </a:xfrm>
            <a:custGeom>
              <a:avLst/>
              <a:gdLst/>
              <a:ahLst/>
              <a:cxnLst/>
              <a:rect l="l" t="t" r="r" b="b"/>
              <a:pathLst>
                <a:path w="2441885" h="1007691">
                  <a:moveTo>
                    <a:pt x="0" y="0"/>
                  </a:moveTo>
                  <a:lnTo>
                    <a:pt x="2441885" y="0"/>
                  </a:lnTo>
                  <a:lnTo>
                    <a:pt x="2441885" y="1007691"/>
                  </a:lnTo>
                  <a:lnTo>
                    <a:pt x="0" y="1007691"/>
                  </a:lnTo>
                  <a:close/>
                </a:path>
              </a:pathLst>
            </a:custGeom>
            <a:solidFill>
              <a:srgbClr val="C5E3F2"/>
            </a:solidFill>
          </p:spPr>
        </p:sp>
        <p:sp>
          <p:nvSpPr>
            <p:cNvPr id="23" name="TextBox 23"/>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0" y="4184650"/>
            <a:ext cx="18288000" cy="1717676"/>
          </a:xfrm>
          <a:prstGeom prst="rect">
            <a:avLst/>
          </a:prstGeom>
        </p:spPr>
        <p:txBody>
          <a:bodyPr lIns="0" tIns="0" rIns="0" bIns="0" rtlCol="0" anchor="t">
            <a:spAutoFit/>
          </a:bodyPr>
          <a:lstStyle/>
          <a:p>
            <a:pPr algn="ctr">
              <a:lnSpc>
                <a:spcPts val="13999"/>
              </a:lnSpc>
            </a:pPr>
            <a:r>
              <a:rPr lang="en-US" sz="9999">
                <a:solidFill>
                  <a:srgbClr val="0D0F68"/>
                </a:solidFill>
                <a:latin typeface="Yeseva One Bold"/>
              </a:rPr>
              <a:t>Business Intelligence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162</TotalTime>
  <Words>1959</Words>
  <Application>Microsoft Office PowerPoint</Application>
  <PresentationFormat>Custom</PresentationFormat>
  <Paragraphs>324</Paragraphs>
  <Slides>64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64</vt:i4>
      </vt:variant>
    </vt:vector>
  </HeadingPairs>
  <TitlesOfParts>
    <vt:vector size="75" baseType="lpstr">
      <vt:lpstr>Garet</vt:lpstr>
      <vt:lpstr>Arial</vt:lpstr>
      <vt:lpstr>Calibri</vt:lpstr>
      <vt:lpstr>Garet Bold</vt:lpstr>
      <vt:lpstr>League Spartan Bold</vt:lpstr>
      <vt:lpstr>Bernoru</vt:lpstr>
      <vt:lpstr>Kollektif</vt:lpstr>
      <vt:lpstr>Times New Roman</vt:lpstr>
      <vt:lpstr>Yeseva One</vt:lpstr>
      <vt:lpstr>Yeseva One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By Lamiss Gargouri</dc:title>
  <cp:lastModifiedBy>LAMISS GARGOURI</cp:lastModifiedBy>
  <cp:revision>5</cp:revision>
  <dcterms:created xsi:type="dcterms:W3CDTF">2006-08-16T00:00:00Z</dcterms:created>
  <dcterms:modified xsi:type="dcterms:W3CDTF">2023-06-14T09:25:17Z</dcterms:modified>
  <dc:identifier>DAFlWdjUNtA</dc:identifier>
</cp:coreProperties>
</file>